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0"/>
  </p:notesMasterIdLst>
  <p:handoutMasterIdLst>
    <p:handoutMasterId r:id="rId141"/>
  </p:handoutMasterIdLst>
  <p:sldIdLst>
    <p:sldId id="310" r:id="rId5"/>
    <p:sldId id="415" r:id="rId6"/>
    <p:sldId id="412" r:id="rId7"/>
    <p:sldId id="413" r:id="rId8"/>
    <p:sldId id="411" r:id="rId9"/>
    <p:sldId id="517" r:id="rId10"/>
    <p:sldId id="312" r:id="rId11"/>
    <p:sldId id="311" r:id="rId12"/>
    <p:sldId id="519" r:id="rId13"/>
    <p:sldId id="262" r:id="rId14"/>
    <p:sldId id="407" r:id="rId15"/>
    <p:sldId id="408" r:id="rId16"/>
    <p:sldId id="409" r:id="rId17"/>
    <p:sldId id="313" r:id="rId18"/>
    <p:sldId id="410" r:id="rId19"/>
    <p:sldId id="314" r:id="rId20"/>
    <p:sldId id="382" r:id="rId21"/>
    <p:sldId id="383" r:id="rId22"/>
    <p:sldId id="518" r:id="rId23"/>
    <p:sldId id="426" r:id="rId24"/>
    <p:sldId id="427" r:id="rId25"/>
    <p:sldId id="320" r:id="rId26"/>
    <p:sldId id="345" r:id="rId27"/>
    <p:sldId id="363" r:id="rId28"/>
    <p:sldId id="355" r:id="rId29"/>
    <p:sldId id="375" r:id="rId30"/>
    <p:sldId id="534" r:id="rId31"/>
    <p:sldId id="387" r:id="rId32"/>
    <p:sldId id="388" r:id="rId33"/>
    <p:sldId id="346" r:id="rId34"/>
    <p:sldId id="347" r:id="rId35"/>
    <p:sldId id="351" r:id="rId36"/>
    <p:sldId id="352" r:id="rId37"/>
    <p:sldId id="353" r:id="rId38"/>
    <p:sldId id="348" r:id="rId39"/>
    <p:sldId id="384" r:id="rId40"/>
    <p:sldId id="354" r:id="rId41"/>
    <p:sldId id="350" r:id="rId42"/>
    <p:sldId id="525" r:id="rId43"/>
    <p:sldId id="521" r:id="rId44"/>
    <p:sldId id="522" r:id="rId45"/>
    <p:sldId id="523" r:id="rId46"/>
    <p:sldId id="524" r:id="rId47"/>
    <p:sldId id="317" r:id="rId48"/>
    <p:sldId id="416" r:id="rId49"/>
    <p:sldId id="520" r:id="rId50"/>
    <p:sldId id="528" r:id="rId51"/>
    <p:sldId id="529" r:id="rId52"/>
    <p:sldId id="526" r:id="rId53"/>
    <p:sldId id="527" r:id="rId54"/>
    <p:sldId id="428" r:id="rId55"/>
    <p:sldId id="429" r:id="rId56"/>
    <p:sldId id="535" r:id="rId57"/>
    <p:sldId id="430" r:id="rId58"/>
    <p:sldId id="431" r:id="rId59"/>
    <p:sldId id="432" r:id="rId60"/>
    <p:sldId id="433" r:id="rId61"/>
    <p:sldId id="434" r:id="rId62"/>
    <p:sldId id="435" r:id="rId63"/>
    <p:sldId id="436" r:id="rId64"/>
    <p:sldId id="437" r:id="rId65"/>
    <p:sldId id="438" r:id="rId66"/>
    <p:sldId id="439" r:id="rId67"/>
    <p:sldId id="440" r:id="rId68"/>
    <p:sldId id="442" r:id="rId69"/>
    <p:sldId id="441" r:id="rId70"/>
    <p:sldId id="443" r:id="rId71"/>
    <p:sldId id="445" r:id="rId72"/>
    <p:sldId id="446" r:id="rId73"/>
    <p:sldId id="447" r:id="rId74"/>
    <p:sldId id="449" r:id="rId75"/>
    <p:sldId id="448" r:id="rId76"/>
    <p:sldId id="450" r:id="rId77"/>
    <p:sldId id="451" r:id="rId78"/>
    <p:sldId id="452" r:id="rId79"/>
    <p:sldId id="453" r:id="rId80"/>
    <p:sldId id="454" r:id="rId81"/>
    <p:sldId id="455" r:id="rId82"/>
    <p:sldId id="456" r:id="rId83"/>
    <p:sldId id="457" r:id="rId84"/>
    <p:sldId id="458" r:id="rId85"/>
    <p:sldId id="460" r:id="rId86"/>
    <p:sldId id="462" r:id="rId87"/>
    <p:sldId id="463" r:id="rId88"/>
    <p:sldId id="465" r:id="rId89"/>
    <p:sldId id="466" r:id="rId90"/>
    <p:sldId id="467" r:id="rId91"/>
    <p:sldId id="469" r:id="rId92"/>
    <p:sldId id="472" r:id="rId93"/>
    <p:sldId id="533" r:id="rId94"/>
    <p:sldId id="530" r:id="rId95"/>
    <p:sldId id="531" r:id="rId96"/>
    <p:sldId id="471" r:id="rId97"/>
    <p:sldId id="393" r:id="rId98"/>
    <p:sldId id="473" r:id="rId99"/>
    <p:sldId id="475" r:id="rId100"/>
    <p:sldId id="477" r:id="rId101"/>
    <p:sldId id="478" r:id="rId102"/>
    <p:sldId id="479" r:id="rId103"/>
    <p:sldId id="480" r:id="rId104"/>
    <p:sldId id="481" r:id="rId105"/>
    <p:sldId id="482" r:id="rId106"/>
    <p:sldId id="483" r:id="rId107"/>
    <p:sldId id="484" r:id="rId108"/>
    <p:sldId id="486" r:id="rId109"/>
    <p:sldId id="487" r:id="rId110"/>
    <p:sldId id="488" r:id="rId111"/>
    <p:sldId id="489" r:id="rId112"/>
    <p:sldId id="490" r:id="rId113"/>
    <p:sldId id="491" r:id="rId114"/>
    <p:sldId id="492" r:id="rId115"/>
    <p:sldId id="493" r:id="rId116"/>
    <p:sldId id="494" r:id="rId117"/>
    <p:sldId id="495" r:id="rId118"/>
    <p:sldId id="496" r:id="rId119"/>
    <p:sldId id="497" r:id="rId120"/>
    <p:sldId id="498" r:id="rId121"/>
    <p:sldId id="499" r:id="rId122"/>
    <p:sldId id="500" r:id="rId123"/>
    <p:sldId id="501" r:id="rId124"/>
    <p:sldId id="502" r:id="rId125"/>
    <p:sldId id="331" r:id="rId126"/>
    <p:sldId id="503" r:id="rId127"/>
    <p:sldId id="504" r:id="rId128"/>
    <p:sldId id="505" r:id="rId129"/>
    <p:sldId id="506" r:id="rId130"/>
    <p:sldId id="508" r:id="rId131"/>
    <p:sldId id="509" r:id="rId132"/>
    <p:sldId id="516" r:id="rId133"/>
    <p:sldId id="510" r:id="rId134"/>
    <p:sldId id="511" r:id="rId135"/>
    <p:sldId id="512" r:id="rId136"/>
    <p:sldId id="513" r:id="rId137"/>
    <p:sldId id="514" r:id="rId138"/>
    <p:sldId id="515" r:id="rId13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754C"/>
    <a:srgbClr val="8FD634"/>
    <a:srgbClr val="88C026"/>
    <a:srgbClr val="99CF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4" autoAdjust="0"/>
  </p:normalViewPr>
  <p:slideViewPr>
    <p:cSldViewPr>
      <p:cViewPr varScale="1">
        <p:scale>
          <a:sx n="67" d="100"/>
          <a:sy n="67" d="100"/>
        </p:scale>
        <p:origin x="16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46"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handoutMaster" Target="handoutMasters/handoutMaster1.xml"/><Relationship Id="rId14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t-Wilkinson, Arlene" userId="3dee28e7-b57c-4ac5-b65c-05f9e7d619c2" providerId="ADAL" clId="{27FEAD51-6A6C-4376-B2FE-8E7C3523F20D}"/>
    <pc:docChg chg="modSld">
      <pc:chgData name="Kent-Wilkinson, Arlene" userId="3dee28e7-b57c-4ac5-b65c-05f9e7d619c2" providerId="ADAL" clId="{27FEAD51-6A6C-4376-B2FE-8E7C3523F20D}" dt="2024-08-31T14:39:41.536" v="75" actId="20577"/>
      <pc:docMkLst>
        <pc:docMk/>
      </pc:docMkLst>
      <pc:sldChg chg="modSp mod">
        <pc:chgData name="Kent-Wilkinson, Arlene" userId="3dee28e7-b57c-4ac5-b65c-05f9e7d619c2" providerId="ADAL" clId="{27FEAD51-6A6C-4376-B2FE-8E7C3523F20D}" dt="2024-08-31T14:39:41.536" v="75" actId="20577"/>
        <pc:sldMkLst>
          <pc:docMk/>
          <pc:sldMk cId="2487729339" sldId="310"/>
        </pc:sldMkLst>
        <pc:spChg chg="mod">
          <ac:chgData name="Kent-Wilkinson, Arlene" userId="3dee28e7-b57c-4ac5-b65c-05f9e7d619c2" providerId="ADAL" clId="{27FEAD51-6A6C-4376-B2FE-8E7C3523F20D}" dt="2024-08-31T14:39:41.536" v="75" actId="20577"/>
          <ac:spMkLst>
            <pc:docMk/>
            <pc:sldMk cId="2487729339" sldId="31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0"/>
            <a:ext cx="3038475" cy="465139"/>
          </a:xfrm>
          <a:prstGeom prst="rect">
            <a:avLst/>
          </a:prstGeom>
          <a:noFill/>
          <a:ln w="9525">
            <a:noFill/>
            <a:miter lim="800000"/>
            <a:headEnd/>
            <a:tailEnd/>
          </a:ln>
          <a:effectLst/>
        </p:spPr>
        <p:txBody>
          <a:bodyPr vert="horz" wrap="square" lIns="93512" tIns="46756" rIns="93512" bIns="46756" numCol="1" anchor="t" anchorCtr="0" compatLnSpc="1">
            <a:prstTxWarp prst="textNoShape">
              <a:avLst/>
            </a:prstTxWarp>
          </a:bodyPr>
          <a:lstStyle>
            <a:lvl1pPr>
              <a:defRPr sz="1200">
                <a:latin typeface="Times" charset="0"/>
                <a:ea typeface="+mn-ea"/>
              </a:defRPr>
            </a:lvl1pPr>
          </a:lstStyle>
          <a:p>
            <a:pPr>
              <a:defRPr/>
            </a:pPr>
            <a:endParaRPr lang="en-US"/>
          </a:p>
        </p:txBody>
      </p:sp>
    </p:spTree>
    <p:extLst>
      <p:ext uri="{BB962C8B-B14F-4D97-AF65-F5344CB8AC3E}">
        <p14:creationId xmlns:p14="http://schemas.microsoft.com/office/powerpoint/2010/main" val="29243416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0"/>
            <a:ext cx="3038475" cy="465139"/>
          </a:xfrm>
          <a:prstGeom prst="rect">
            <a:avLst/>
          </a:prstGeom>
          <a:noFill/>
          <a:ln w="9525">
            <a:noFill/>
            <a:miter lim="800000"/>
            <a:headEnd/>
            <a:tailEnd/>
          </a:ln>
          <a:effectLst/>
        </p:spPr>
        <p:txBody>
          <a:bodyPr vert="horz" wrap="square" lIns="93512" tIns="46756" rIns="93512" bIns="46756" numCol="1" anchor="t" anchorCtr="0" compatLnSpc="1">
            <a:prstTxWarp prst="textNoShape">
              <a:avLst/>
            </a:prstTxWarp>
          </a:bodyPr>
          <a:lstStyle>
            <a:lvl1pPr>
              <a:defRPr sz="1200">
                <a:latin typeface="Times" charset="0"/>
                <a:ea typeface="+mn-ea"/>
              </a:defRPr>
            </a:lvl1pPr>
          </a:lstStyle>
          <a:p>
            <a:pPr>
              <a:defRPr/>
            </a:pPr>
            <a:endParaRPr lang="en-US"/>
          </a:p>
        </p:txBody>
      </p:sp>
    </p:spTree>
    <p:extLst>
      <p:ext uri="{BB962C8B-B14F-4D97-AF65-F5344CB8AC3E}">
        <p14:creationId xmlns:p14="http://schemas.microsoft.com/office/powerpoint/2010/main" val="48943519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a:p>
        </p:txBody>
      </p:sp>
    </p:spTree>
    <p:extLst>
      <p:ext uri="{BB962C8B-B14F-4D97-AF65-F5344CB8AC3E}">
        <p14:creationId xmlns:p14="http://schemas.microsoft.com/office/powerpoint/2010/main" val="382729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5325"/>
            <a:ext cx="4648200" cy="3487738"/>
          </a:xfrm>
          <a:prstGeom prst="rect">
            <a:avLst/>
          </a:prstGeom>
          <a:ln/>
        </p:spPr>
      </p:sp>
      <p:sp>
        <p:nvSpPr>
          <p:cNvPr id="41987" name="Notes Placeholder 2"/>
          <p:cNvSpPr>
            <a:spLocks noGrp="1"/>
          </p:cNvSpPr>
          <p:nvPr>
            <p:ph type="body" idx="1"/>
          </p:nvPr>
        </p:nvSpPr>
        <p:spPr>
          <a:xfrm>
            <a:off x="935040" y="4416426"/>
            <a:ext cx="51403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charset="0"/>
              <a:ea typeface="ＭＳ Ｐゴシック" charset="-128"/>
            </a:endParaRPr>
          </a:p>
        </p:txBody>
      </p:sp>
    </p:spTree>
    <p:extLst>
      <p:ext uri="{BB962C8B-B14F-4D97-AF65-F5344CB8AC3E}">
        <p14:creationId xmlns:p14="http://schemas.microsoft.com/office/powerpoint/2010/main" val="357448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81100" y="695325"/>
            <a:ext cx="4648200" cy="3487738"/>
          </a:xfrm>
          <a:prstGeom prst="rect">
            <a:avLst/>
          </a:prstGeom>
          <a:ln/>
        </p:spPr>
      </p:sp>
      <p:sp>
        <p:nvSpPr>
          <p:cNvPr id="43011" name="Notes Placeholder 2"/>
          <p:cNvSpPr>
            <a:spLocks noGrp="1"/>
          </p:cNvSpPr>
          <p:nvPr>
            <p:ph type="body" idx="1"/>
          </p:nvPr>
        </p:nvSpPr>
        <p:spPr>
          <a:xfrm>
            <a:off x="935040" y="4416426"/>
            <a:ext cx="5140325"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charset="0"/>
              <a:ea typeface="ＭＳ Ｐゴシック" charset="-128"/>
            </a:endParaRPr>
          </a:p>
        </p:txBody>
      </p:sp>
    </p:spTree>
    <p:extLst>
      <p:ext uri="{BB962C8B-B14F-4D97-AF65-F5344CB8AC3E}">
        <p14:creationId xmlns:p14="http://schemas.microsoft.com/office/powerpoint/2010/main" val="303735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a:p>
        </p:txBody>
      </p:sp>
    </p:spTree>
    <p:extLst>
      <p:ext uri="{BB962C8B-B14F-4D97-AF65-F5344CB8AC3E}">
        <p14:creationId xmlns:p14="http://schemas.microsoft.com/office/powerpoint/2010/main" val="204588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a:p>
        </p:txBody>
      </p:sp>
    </p:spTree>
    <p:extLst>
      <p:ext uri="{BB962C8B-B14F-4D97-AF65-F5344CB8AC3E}">
        <p14:creationId xmlns:p14="http://schemas.microsoft.com/office/powerpoint/2010/main" val="40866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a:p>
        </p:txBody>
      </p:sp>
    </p:spTree>
    <p:extLst>
      <p:ext uri="{BB962C8B-B14F-4D97-AF65-F5344CB8AC3E}">
        <p14:creationId xmlns:p14="http://schemas.microsoft.com/office/powerpoint/2010/main" val="172834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a:p>
        </p:txBody>
      </p:sp>
    </p:spTree>
    <p:extLst>
      <p:ext uri="{BB962C8B-B14F-4D97-AF65-F5344CB8AC3E}">
        <p14:creationId xmlns:p14="http://schemas.microsoft.com/office/powerpoint/2010/main" val="3264760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a:prstGeom prst="rect">
            <a:avLst/>
          </a:prstGeom>
          <a:noFill/>
          <a:ln w="12700">
            <a:solidFill>
              <a:prstClr val="black"/>
            </a:solidFill>
          </a:ln>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03368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dirty="0"/>
          </a:p>
        </p:txBody>
      </p:sp>
    </p:spTree>
    <p:extLst>
      <p:ext uri="{BB962C8B-B14F-4D97-AF65-F5344CB8AC3E}">
        <p14:creationId xmlns:p14="http://schemas.microsoft.com/office/powerpoint/2010/main" val="1874293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dirty="0"/>
          </a:p>
        </p:txBody>
      </p:sp>
    </p:spTree>
    <p:extLst>
      <p:ext uri="{BB962C8B-B14F-4D97-AF65-F5344CB8AC3E}">
        <p14:creationId xmlns:p14="http://schemas.microsoft.com/office/powerpoint/2010/main" val="295302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a:prstGeom prst="rect">
            <a:avLst/>
          </a:prstGeom>
        </p:spPr>
      </p:sp>
      <p:sp>
        <p:nvSpPr>
          <p:cNvPr id="3" name="Notes Placeholder 2"/>
          <p:cNvSpPr>
            <a:spLocks noGrp="1"/>
          </p:cNvSpPr>
          <p:nvPr>
            <p:ph type="body" idx="1"/>
          </p:nvPr>
        </p:nvSpPr>
        <p:spPr>
          <a:xfrm>
            <a:off x="935040" y="4416426"/>
            <a:ext cx="5140325" cy="4183063"/>
          </a:xfrm>
          <a:prstGeom prst="rect">
            <a:avLst/>
          </a:prstGeom>
        </p:spPr>
        <p:txBody>
          <a:bodyPr/>
          <a:lstStyle/>
          <a:p>
            <a:endParaRPr lang="en-US" dirty="0"/>
          </a:p>
        </p:txBody>
      </p:sp>
    </p:spTree>
    <p:extLst>
      <p:ext uri="{BB962C8B-B14F-4D97-AF65-F5344CB8AC3E}">
        <p14:creationId xmlns:p14="http://schemas.microsoft.com/office/powerpoint/2010/main" val="164930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55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51491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8800" y="838200"/>
            <a:ext cx="1946275" cy="5257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066800" y="838200"/>
            <a:ext cx="5689600" cy="5257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22688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550275" cy="4495800"/>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762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117249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662" y="1524000"/>
            <a:ext cx="3817938"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4958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itle 1"/>
          <p:cNvSpPr>
            <a:spLocks noGrp="1"/>
          </p:cNvSpPr>
          <p:nvPr>
            <p:ph type="title"/>
          </p:nvPr>
        </p:nvSpPr>
        <p:spPr>
          <a:xfrm>
            <a:off x="457200" y="685800"/>
            <a:ext cx="8229600" cy="685800"/>
          </a:xfrm>
        </p:spPr>
        <p:txBody>
          <a:bodyPr/>
          <a:lstStyle>
            <a:lvl1pPr>
              <a:defRPr/>
            </a:lvl1pPr>
          </a:lstStyle>
          <a:p>
            <a:r>
              <a:rPr lang="en-CA"/>
              <a:t>Click to edit Master title style</a:t>
            </a:r>
            <a:endParaRPr lang="en-US"/>
          </a:p>
        </p:txBody>
      </p:sp>
    </p:spTree>
    <p:extLst>
      <p:ext uri="{BB962C8B-B14F-4D97-AF65-F5344CB8AC3E}">
        <p14:creationId xmlns:p14="http://schemas.microsoft.com/office/powerpoint/2010/main" val="365697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428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068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428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068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6817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120897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9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914400"/>
          </a:xfrm>
        </p:spPr>
        <p:txBody>
          <a:bodyPr anchor="b"/>
          <a:lstStyle>
            <a:lvl1pPr algn="l">
              <a:defRPr sz="2000" b="1"/>
            </a:lvl1pPr>
          </a:lstStyle>
          <a:p>
            <a:r>
              <a:rPr lang="en-CA" dirty="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90950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72228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upper_img_Blank.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24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838200"/>
            <a:ext cx="8550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88925" y="1676400"/>
            <a:ext cx="8550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7" descr="E:\spare drive\Desktop\Powerpoint template\COMB_Nursing_ALT_SM_CMYK.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86600" y="152400"/>
            <a:ext cx="1739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288925" y="6172200"/>
            <a:ext cx="8550275" cy="457200"/>
          </a:xfrm>
          <a:prstGeom prst="rect">
            <a:avLst/>
          </a:prstGeom>
          <a:noFill/>
        </p:spPr>
        <p:txBody>
          <a:bodyPr wrap="square" rtlCol="0">
            <a:spAutoFit/>
          </a:bodyPr>
          <a:lstStyle/>
          <a:p>
            <a:pPr algn="r"/>
            <a:fld id="{6F606B62-782E-4D9E-9B43-DFD327F7595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4400">
          <a:solidFill>
            <a:srgbClr val="595959"/>
          </a:solidFill>
          <a:latin typeface="Calibri"/>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charset="0"/>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p:titleStyle>
    <p:bodyStyle>
      <a:lvl1pPr marL="269875" indent="-269875"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400" indent="-457200"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600" indent="-457200"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600" indent="-38100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800" indent="-38100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70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2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4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6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ventbrite.ie/e/write-right-academic-writing-workshop-tickets-133286333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ebarchive.nationalarchives.gov.uk/+/http:/www.dh.gov.uk/en/P"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webarchive.nationalarchives.gov.uk/+/www.dh.gov.uk/en/Public"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webarchive.nationalarchives.gov.uk/+/www.dh.gov.uk/en/Public"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www.cna-aiic.ca/en/nursing/regulated-nursing-in-canada/nursing-ethics"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www.cna-aiic.ca/en/nursing/regulated-nursing-in-canada/nursing-ethics"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www.cna-aiic.ca/en/nursing/regulated-nursing-in-canada/nursing-ethics" TargetMode="External"/><Relationship Id="rId2" Type="http://schemas.openxmlformats.org/officeDocument/2006/relationships/hyperlink" Target="https://www.cna-aiic.ca/~/media/cna/files/en/codeofethics.pdf"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html" TargetMode="External"/><Relationship Id="rId2" Type="http://schemas.openxmlformats.org/officeDocument/2006/relationships/hyperlink" Target="https://www.un.org/development/desa/disabilities/convention-on-th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ursing.usask.ca/scholarly-writing/overview.php" TargetMode="External"/><Relationship Id="rId2" Type="http://schemas.openxmlformats.org/officeDocument/2006/relationships/hyperlink" Target="https://nursing.usask.ca/"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dx.doi.org/10.1016/j.nedt.2015.03.012"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dx.doi.org/10.1016/j.nedt.2015.03.01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oi.org/10.1016/j.nedt.2015.03.012" TargetMode="External"/><Relationship Id="rId2" Type="http://schemas.openxmlformats.org/officeDocument/2006/relationships/hyperlink" Target="http://dx.doi.org/10.1016/j.nedt.2015.03.012"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ursing.usask.ca/documents/students/scholarlywriting/APA_2010,_6th_ed._Level_of_Headings.pdf" TargetMode="External"/><Relationship Id="rId2" Type="http://schemas.openxmlformats.org/officeDocument/2006/relationships/hyperlink" Target="https://nursing.usask.ca/documents/students/scholarlywriting/APA_Tips_1-31_Most_Common_Errors_Nov_1,_2018.docx" TargetMode="External"/><Relationship Id="rId1" Type="http://schemas.openxmlformats.org/officeDocument/2006/relationships/slideLayout" Target="../slideLayouts/slideLayout2.xml"/><Relationship Id="rId5" Type="http://schemas.openxmlformats.org/officeDocument/2006/relationships/hyperlink" Target="https://nursing.usask.ca/documents/students/scholarlywriting/Writing_Workshop_APA_Nov_7,_2018.pptx" TargetMode="External"/><Relationship Id="rId4" Type="http://schemas.openxmlformats.org/officeDocument/2006/relationships/hyperlink" Target="https://nursing.usask.ca/documents/students/scholarlywriting/APA_Example_Paper_OUTLINE_Poverty_May,_2018.doc"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s://pubmed.ncbi.nlm.nih.gov/8299104"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nursing.usask.ca/people/arlene-kent-wilkinson.php" TargetMode="External"/><Relationship Id="rId2" Type="http://schemas.openxmlformats.org/officeDocument/2006/relationships/hyperlink" Target="mailto:arlene.kent@usask.ca" TargetMode="Externa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usask.webex.com/meet/arlene.kent"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students.usask.ca/graduate/thesis-preparation.php#Formatting"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www.mindfirepress.com/Scholarly_Writing.html"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tudents.usask.ca/graduate/thesis-preparation.php#panel-ArrangementofContents-7TableofContents" TargetMode="External"/><Relationship Id="rId13" Type="http://schemas.openxmlformats.org/officeDocument/2006/relationships/hyperlink" Target="https://students.usask.ca/graduate/thesis-preparation.php#panel-ArrangementofContents-12ReferencingOtherWorks" TargetMode="External"/><Relationship Id="rId3" Type="http://schemas.openxmlformats.org/officeDocument/2006/relationships/hyperlink" Target="https://students.usask.ca/graduate/thesis-preparation.php#panel-ArrangementofContents-2PermissiontoUseandDisclaimerStatement" TargetMode="External"/><Relationship Id="rId7" Type="http://schemas.openxmlformats.org/officeDocument/2006/relationships/hyperlink" Target="https://students.usask.ca/graduate/thesis-preparation.php#panel-ArrangementofContents-6Dedication" TargetMode="External"/><Relationship Id="rId12" Type="http://schemas.openxmlformats.org/officeDocument/2006/relationships/hyperlink" Target="https://students.usask.ca/graduate/thesis-preparation.php#panel-ArrangementofContents-11BodyoftheThesis" TargetMode="External"/><Relationship Id="rId2" Type="http://schemas.openxmlformats.org/officeDocument/2006/relationships/hyperlink" Target="https://students.usask.ca/graduate/thesis-preparation.php#panel-ArrangementofContents-1TitlePage" TargetMode="External"/><Relationship Id="rId16" Type="http://schemas.openxmlformats.org/officeDocument/2006/relationships/hyperlink" Target="https://students.usask.ca/graduate/thesis-preparation.php#panel-ArrangementofContents-15ElectronicSupplements" TargetMode="External"/><Relationship Id="rId1" Type="http://schemas.openxmlformats.org/officeDocument/2006/relationships/slideLayout" Target="../slideLayouts/slideLayout2.xml"/><Relationship Id="rId6" Type="http://schemas.openxmlformats.org/officeDocument/2006/relationships/hyperlink" Target="https://students.usask.ca/graduate/thesis-preparation.php#panel-ArrangementofContents-5PermissiontoReproduce" TargetMode="External"/><Relationship Id="rId11" Type="http://schemas.openxmlformats.org/officeDocument/2006/relationships/hyperlink" Target="https://students.usask.ca/graduate/thesis-preparation.php#panel-ArrangementofContents-10ListofAbbreviations" TargetMode="External"/><Relationship Id="rId5" Type="http://schemas.openxmlformats.org/officeDocument/2006/relationships/hyperlink" Target="https://students.usask.ca/graduate/thesis-preparation.php#panel-ArrangementofContents-4Acknowledgements" TargetMode="External"/><Relationship Id="rId15" Type="http://schemas.openxmlformats.org/officeDocument/2006/relationships/hyperlink" Target="https://students.usask.ca/graduate/thesis-preparation.php#panel-ArrangementofContents-14ReferencingandBibliography" TargetMode="External"/><Relationship Id="rId10" Type="http://schemas.openxmlformats.org/officeDocument/2006/relationships/hyperlink" Target="https://students.usask.ca/graduate/thesis-preparation.php#panel-ArrangementofContents-9Figures" TargetMode="External"/><Relationship Id="rId4" Type="http://schemas.openxmlformats.org/officeDocument/2006/relationships/hyperlink" Target="https://students.usask.ca/graduate/thesis-preparation.php#panel-ArrangementofContents-3Abstract" TargetMode="External"/><Relationship Id="rId9" Type="http://schemas.openxmlformats.org/officeDocument/2006/relationships/hyperlink" Target="https://students.usask.ca/graduate/thesis-preparation.php#panel-ArrangementofContents-8Tables" TargetMode="External"/><Relationship Id="rId14" Type="http://schemas.openxmlformats.org/officeDocument/2006/relationships/hyperlink" Target="https://students.usask.ca/graduate/thesis-preparation.php#panel-ArrangementofContents-13Appendic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na-aiic.ca/-/media/cna/page-content/pdf-en/position_statement_promoting_cultural_competence_in_nursing.pdf?la=en&amp;hash=4B394DAE5C2138E7F6134D59E505DCB059754BA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cihr-irsc.gc.ca/e/29134.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justice.gc.ca/eng/cj-"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ada.ca/en/public-health/services/health-" TargetMode="External"/><Relationship Id="rId2" Type="http://schemas.openxmlformats.org/officeDocument/2006/relationships/hyperlink" Target="https://publications.gc.ca/collections/collection_2015/trc/IR4-8-2015-eng.pdf" TargetMode="External"/><Relationship Id="rId1" Type="http://schemas.openxmlformats.org/officeDocument/2006/relationships/slideLayout" Target="../slideLayouts/slideLayout2.xml"/><Relationship Id="rId4" Type="http://schemas.openxmlformats.org/officeDocument/2006/relationships/hyperlink" Target="https://www.canada.ca/en/public-health/services/health-promotion/population-health/what"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oci-bec.gc.ca/sites/default/files/202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150.statcan.gc.ca/n1/daily-quotidien/171025/dq171025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2.gov.bc.ca/assets/gov/british-columbians-our-" TargetMode="External"/><Relationship Id="rId2" Type="http://schemas.openxmlformats.org/officeDocument/2006/relationships/hyperlink" Target="http://www.myrobust.com/websites/trcinstitution/File/Reports/Volume_1_History_Part_1_English_Web.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nha.ca/Documents/FNHA-PCMHW-Summit-2019-Presentation-Dr-Becky-" TargetMode="External"/><Relationship Id="rId2" Type="http://schemas.openxmlformats.org/officeDocument/2006/relationships/hyperlink" Target="https://www.cna-aiic.ca/-/media/cna/page-content/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cna-aiic.ca/en/nursing/regulated-nursing-in-canada/nursing-ethic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rna-aiirm.ca/wp-" TargetMode="External"/><Relationship Id="rId2" Type="http://schemas.openxmlformats.org/officeDocument/2006/relationships/hyperlink" Target="https://www.cna-aiic.ca/-/media/cna/page-content/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ihr-irsc.gc.ca/e/29134.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This_Is_Indian_land_1.JPG" TargetMode="External"/><Relationship Id="rId2" Type="http://schemas.openxmlformats.org/officeDocument/2006/relationships/hyperlink" Target="https://en.wikipedia.org/wiki/Robinson_Huron_Treaty" TargetMode="Externa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journalhosting.ucalgary.ca/index.php/ijnss/article/view/72642" TargetMode="External"/><Relationship Id="rId2" Type="http://schemas.openxmlformats.org/officeDocument/2006/relationships/hyperlink" Target="https://journalhosting.ucalgary.ca/index.php/ijnss/article/view/71469" TargetMode="External"/><Relationship Id="rId1" Type="http://schemas.openxmlformats.org/officeDocument/2006/relationships/slideLayout" Target="../slideLayouts/slideLayout2.xml"/><Relationship Id="rId5" Type="http://schemas.openxmlformats.org/officeDocument/2006/relationships/hyperlink" Target="https://doi.org/" TargetMode="External"/><Relationship Id="rId4" Type="http://schemas.openxmlformats.org/officeDocument/2006/relationships/hyperlink" Target="http://dx.doi.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ventbrite.ie/e/write-right-academic-writing-workshop-tickets-13328633301"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na-aiic.ca/en/nursing/regulated-nursing-in-canada/nursing-eth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na-aiic.ca/html/en/Code-of-Ethics-2017-Edition/index.html"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who.int/mediacentre/factsheets/fs360/en/"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cna-aiic.ca/en/nursing/regulated-nursing-in-canada/nursing-ethics" TargetMode="External"/><Relationship Id="rId2" Type="http://schemas.openxmlformats.org/officeDocument/2006/relationships/hyperlink" Target="https://www.cna-aiic.ca/~/media/cna/page-"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doi.org/" TargetMode="External"/><Relationship Id="rId2" Type="http://schemas.openxmlformats.org/officeDocument/2006/relationships/hyperlink" Target="https://dx.doi.org/" TargetMode="External"/><Relationship Id="rId1" Type="http://schemas.openxmlformats.org/officeDocument/2006/relationships/slideLayout" Target="../slideLayouts/slideLayout2.xml"/><Relationship Id="rId6" Type="http://schemas.openxmlformats.org/officeDocument/2006/relationships/hyperlink" Target="https://doi.org/10.1016/j.nedt.2015.03.012" TargetMode="External"/><Relationship Id="rId5" Type="http://schemas.openxmlformats.org/officeDocument/2006/relationships/hyperlink" Target="http://dx.doi.org/10.1016/j.nedt.2015.03.012" TargetMode="External"/><Relationship Id="rId4" Type="http://schemas.openxmlformats.org/officeDocument/2006/relationships/hyperlink" Target="http://blog.apastyle.org/apastyle/digital-object-identifier-doi/" TargetMode="External"/></Relationships>
</file>

<file path=ppt/slides/_rels/slide77.xml.rels><?xml version="1.0" encoding="UTF-8" standalone="yes"?>
<Relationships xmlns="http://schemas.openxmlformats.org/package/2006/relationships"><Relationship Id="rId2" Type="http://schemas.openxmlformats.org/officeDocument/2006/relationships/hyperlink" Target="https://doi.org/10.1016/j.nedt.2015.03.012"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oi.org/10.1016/j.nedt.2015.03.012"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verysaturdaymorning.net/2011/11/"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en.wikipedia.org/wiki/Verney_family_of_Middle_Claydon" TargetMode="External"/><Relationship Id="rId7" Type="http://schemas.openxmlformats.org/officeDocument/2006/relationships/hyperlink" Target="https://www.who.int/news/item/29-06-2020-covidtimeline" TargetMode="External"/><Relationship Id="rId2" Type="http://schemas.openxmlformats.org/officeDocument/2006/relationships/hyperlink" Target="https://en.wikipedia.org/wiki/The_StarPhoenix" TargetMode="External"/><Relationship Id="rId1" Type="http://schemas.openxmlformats.org/officeDocument/2006/relationships/slideLayout" Target="../slideLayouts/slideLayout2.xml"/><Relationship Id="rId6" Type="http://schemas.openxmlformats.org/officeDocument/2006/relationships/hyperlink" Target="https://www.who.int/campaigns/year-of-the-nurse-and-the-midwife-2020" TargetMode="External"/><Relationship Id="rId5" Type="http://schemas.openxmlformats.org/officeDocument/2006/relationships/hyperlink" Target="https://en.wikipedia.org/wiki/Frances_Parthenope_Verney" TargetMode="External"/><Relationship Id="rId4" Type="http://schemas.openxmlformats.org/officeDocument/2006/relationships/hyperlink" Target="https://en.wikipedia.org/wiki/Claydon_Hous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nursing.usask.ca/scholarly-writing/overview.php"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www.bing.com/videos/search?q=YouTube+Covid&amp;view=detail&amp;mid=4F33387DB88047E91CAF4F33387DB88047E91CAF&amp;FORM=VIRE"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verysaturdaymorning.net/2011/11/"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86678"/>
            <a:ext cx="8550275" cy="609600"/>
          </a:xfrm>
        </p:spPr>
        <p:txBody>
          <a:bodyPr/>
          <a:lstStyle/>
          <a:p>
            <a:r>
              <a:rPr lang="en-US" b="1" dirty="0"/>
              <a:t>            </a:t>
            </a:r>
            <a:r>
              <a:rPr lang="en-US" sz="7200" b="1" dirty="0"/>
              <a:t>APA Workshop</a:t>
            </a:r>
          </a:p>
        </p:txBody>
      </p:sp>
      <p:pic>
        <p:nvPicPr>
          <p:cNvPr id="4" name="Content Placeholder 3" descr="https://cdn.evbuc.com/images/8341585/89487152679/4/logo.jp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7000" y="2209800"/>
            <a:ext cx="3725863" cy="1905000"/>
          </a:xfrm>
          <a:prstGeom prst="rect">
            <a:avLst/>
          </a:prstGeom>
          <a:noFill/>
          <a:ln>
            <a:noFill/>
          </a:ln>
        </p:spPr>
      </p:pic>
      <p:sp>
        <p:nvSpPr>
          <p:cNvPr id="5" name="TextBox 4"/>
          <p:cNvSpPr txBox="1"/>
          <p:nvPr/>
        </p:nvSpPr>
        <p:spPr>
          <a:xfrm>
            <a:off x="457200" y="3962400"/>
            <a:ext cx="8610600" cy="2308324"/>
          </a:xfrm>
          <a:prstGeom prst="rect">
            <a:avLst/>
          </a:prstGeom>
          <a:noFill/>
        </p:spPr>
        <p:txBody>
          <a:bodyPr wrap="square" rtlCol="0">
            <a:spAutoFit/>
          </a:bodyPr>
          <a:lstStyle/>
          <a:p>
            <a:r>
              <a:rPr lang="en-US" sz="2000" b="1" dirty="0">
                <a:solidFill>
                  <a:srgbClr val="7030A0"/>
                </a:solidFill>
                <a:latin typeface="Calibri" panose="020F0502020204030204" pitchFamily="34" charset="0"/>
                <a:cs typeface="Calibri" panose="020F0502020204030204" pitchFamily="34" charset="0"/>
              </a:rPr>
              <a:t>                                                      </a:t>
            </a:r>
          </a:p>
          <a:p>
            <a:r>
              <a:rPr lang="en-US" sz="2000" b="1" dirty="0">
                <a:solidFill>
                  <a:srgbClr val="7030A0"/>
                </a:solidFill>
                <a:latin typeface="Calibri" panose="020F0502020204030204" pitchFamily="34" charset="0"/>
                <a:cs typeface="Calibri" panose="020F0502020204030204" pitchFamily="34" charset="0"/>
              </a:rPr>
              <a:t>                                                    APA Writing Workshop </a:t>
            </a:r>
          </a:p>
          <a:p>
            <a:r>
              <a:rPr lang="en-US" sz="2000" b="1" dirty="0">
                <a:solidFill>
                  <a:srgbClr val="7030A0"/>
                </a:solidFill>
                <a:latin typeface="Calibri" panose="020F0502020204030204" pitchFamily="34" charset="0"/>
                <a:cs typeface="Calibri" panose="020F0502020204030204" pitchFamily="34" charset="0"/>
              </a:rPr>
              <a:t>           Getting Started: File Organization, Level of Headings &amp; References   </a:t>
            </a:r>
            <a:endParaRPr lang="en-US" sz="2000" b="1" dirty="0">
              <a:latin typeface="Calibri" panose="020F0502020204030204" pitchFamily="34" charset="0"/>
              <a:cs typeface="Calibri" panose="020F0502020204030204" pitchFamily="34" charset="0"/>
            </a:endParaRPr>
          </a:p>
          <a:p>
            <a:r>
              <a:rPr lang="en-US" sz="2000" b="1" dirty="0">
                <a:solidFill>
                  <a:srgbClr val="7030A0"/>
                </a:solidFill>
                <a:latin typeface="Calibri" panose="020F0502020204030204" pitchFamily="34" charset="0"/>
                <a:cs typeface="Calibri" panose="020F0502020204030204" pitchFamily="34" charset="0"/>
              </a:rPr>
              <a:t>                            Attention to Detail: Reference Citation &amp; Lists  </a:t>
            </a:r>
          </a:p>
          <a:p>
            <a:r>
              <a:rPr lang="en-US" b="1" dirty="0">
                <a:solidFill>
                  <a:schemeClr val="bg2">
                    <a:lumMod val="75000"/>
                  </a:schemeClr>
                </a:solidFill>
                <a:latin typeface="Calibri" panose="020F0502020204030204" pitchFamily="34" charset="0"/>
              </a:rPr>
              <a:t>                                                   </a:t>
            </a:r>
            <a:r>
              <a:rPr lang="en-US" sz="2000" b="1" dirty="0">
                <a:solidFill>
                  <a:schemeClr val="bg2">
                    <a:lumMod val="50000"/>
                  </a:schemeClr>
                </a:solidFill>
                <a:latin typeface="Calibri" panose="020F0502020204030204" pitchFamily="34" charset="0"/>
              </a:rPr>
              <a:t>Facilitator:</a:t>
            </a:r>
          </a:p>
          <a:p>
            <a:r>
              <a:rPr lang="en-US" sz="2000" b="1" dirty="0">
                <a:solidFill>
                  <a:schemeClr val="bg2">
                    <a:lumMod val="50000"/>
                  </a:schemeClr>
                </a:solidFill>
                <a:latin typeface="Calibri" panose="020F0502020204030204" pitchFamily="34" charset="0"/>
              </a:rPr>
              <a:t>                           Arlene Kent-Wilkinson CPMHN(C), RN, BSN, MN, PhD</a:t>
            </a:r>
          </a:p>
          <a:p>
            <a:r>
              <a:rPr lang="en-US" sz="2000" b="1">
                <a:solidFill>
                  <a:schemeClr val="bg2">
                    <a:lumMod val="50000"/>
                  </a:schemeClr>
                </a:solidFill>
                <a:latin typeface="Calibri" panose="020F0502020204030204" pitchFamily="34" charset="0"/>
              </a:rPr>
              <a:t>                                                     September, 2024 </a:t>
            </a:r>
            <a:endParaRPr lang="en-US" sz="2000" b="1"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248772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838200"/>
            <a:ext cx="8550275" cy="609600"/>
          </a:xfrm>
        </p:spPr>
        <p:txBody>
          <a:bodyPr/>
          <a:lstStyle/>
          <a:p>
            <a:r>
              <a:rPr lang="en-US" altLang="en-US" sz="3200" dirty="0">
                <a:latin typeface="Calibri" charset="0"/>
                <a:ea typeface="ＭＳ Ｐゴシック" charset="-128"/>
                <a:cs typeface="Calibri" charset="0"/>
              </a:rPr>
              <a:t>                   </a:t>
            </a:r>
            <a:r>
              <a:rPr lang="en-US" altLang="en-US" sz="3200" b="1" dirty="0">
                <a:latin typeface="Calibri" charset="0"/>
                <a:ea typeface="ＭＳ Ｐゴシック" charset="-128"/>
                <a:cs typeface="Calibri" charset="0"/>
              </a:rPr>
              <a:t>APA Writing Style Workshop</a:t>
            </a:r>
          </a:p>
        </p:txBody>
      </p:sp>
      <p:sp>
        <p:nvSpPr>
          <p:cNvPr id="3075" name="Content Placeholder 2"/>
          <p:cNvSpPr>
            <a:spLocks noGrp="1"/>
          </p:cNvSpPr>
          <p:nvPr>
            <p:ph idx="1"/>
          </p:nvPr>
        </p:nvSpPr>
        <p:spPr>
          <a:xfrm>
            <a:off x="228600" y="1600200"/>
            <a:ext cx="8686800" cy="4495800"/>
          </a:xfrm>
        </p:spPr>
        <p:txBody>
          <a:bodyPr/>
          <a:lstStyle/>
          <a:p>
            <a:pPr marL="457200" lvl="1" indent="0">
              <a:buFont typeface="Arial" charset="0"/>
              <a:buNone/>
              <a:defRPr/>
            </a:pPr>
            <a:endParaRPr lang="en-US" sz="2000" b="1" dirty="0">
              <a:latin typeface="Calibri" pitchFamily="34" charset="0"/>
              <a:cs typeface="Calibri" pitchFamily="34" charset="0"/>
            </a:endParaRPr>
          </a:p>
          <a:p>
            <a:pPr marL="457200" lvl="1" indent="0">
              <a:buFont typeface="Arial" charset="0"/>
              <a:buNone/>
              <a:defRPr/>
            </a:pPr>
            <a:r>
              <a:rPr lang="en-US" sz="2000" b="1" dirty="0">
                <a:latin typeface="Calibri" pitchFamily="34" charset="0"/>
                <a:cs typeface="Calibri" pitchFamily="34" charset="0"/>
              </a:rPr>
              <a:t>Presentation Overview </a:t>
            </a:r>
            <a:endParaRPr lang="en-US" sz="2000" dirty="0"/>
          </a:p>
          <a:p>
            <a:pPr marL="800100" lvl="1" indent="-342900">
              <a:buFont typeface="Arial" pitchFamily="34" charset="0"/>
              <a:buChar char="•"/>
              <a:defRPr/>
            </a:pPr>
            <a:r>
              <a:rPr lang="en-US" dirty="0"/>
              <a:t>APA in 60-90 minutes</a:t>
            </a:r>
          </a:p>
          <a:p>
            <a:pPr marL="800100" lvl="1" indent="-342900">
              <a:buFont typeface="Arial" pitchFamily="34" charset="0"/>
              <a:buChar char="•"/>
              <a:defRPr/>
            </a:pPr>
            <a:r>
              <a:rPr lang="en-US" dirty="0"/>
              <a:t>Practical TIPS /Handouts</a:t>
            </a:r>
          </a:p>
          <a:p>
            <a:pPr marL="800100" lvl="1" indent="-342900">
              <a:buFont typeface="Arial" pitchFamily="34" charset="0"/>
              <a:buChar char="•"/>
              <a:defRPr/>
            </a:pPr>
            <a:r>
              <a:rPr lang="en-US" dirty="0"/>
              <a:t>Focus: Citations &amp; References </a:t>
            </a:r>
          </a:p>
          <a:p>
            <a:pPr marL="800100" lvl="1" indent="-342900">
              <a:buFont typeface="Arial" pitchFamily="34" charset="0"/>
              <a:buChar char="•"/>
              <a:defRPr/>
            </a:pPr>
            <a:r>
              <a:rPr lang="en-US" dirty="0"/>
              <a:t>Remember: Scholarly writing is a “process over time”  </a:t>
            </a:r>
          </a:p>
          <a:p>
            <a:pPr marL="800100" lvl="1" indent="-342900">
              <a:buFont typeface="Arial" pitchFamily="34" charset="0"/>
              <a:buChar char="•"/>
              <a:defRPr/>
            </a:pPr>
            <a:r>
              <a:rPr lang="en-US" dirty="0"/>
              <a:t>Remember: APA style formatting  is a “process over time”  </a:t>
            </a:r>
          </a:p>
          <a:p>
            <a:pPr marL="800100" lvl="1" indent="-342900">
              <a:buFont typeface="Arial" pitchFamily="34" charset="0"/>
              <a:buChar char="•"/>
              <a:defRPr/>
            </a:pPr>
            <a:r>
              <a:rPr lang="en-US" dirty="0"/>
              <a:t>Best way to learn APA  is to “give” and to “receive” good feedback </a:t>
            </a:r>
          </a:p>
          <a:p>
            <a:pPr marL="457200" lvl="1" indent="0">
              <a:buNone/>
              <a:defRPr/>
            </a:pPr>
            <a:endParaRPr lang="en-US" sz="2000" dirty="0"/>
          </a:p>
          <a:p>
            <a:pPr marL="457200" lvl="1" indent="0">
              <a:buNone/>
              <a:defRPr/>
            </a:pPr>
            <a:endParaRPr lang="en-US" sz="2000" b="1" dirty="0"/>
          </a:p>
          <a:p>
            <a:pPr marL="457200" lvl="1" indent="0">
              <a:buNone/>
              <a:defRPr/>
            </a:pPr>
            <a:br>
              <a:rPr lang="en-US" dirty="0"/>
            </a:br>
            <a:r>
              <a:rPr lang="en-US" dirty="0"/>
              <a:t>                                                                                                     </a:t>
            </a:r>
            <a:endParaRPr lang="en-US" dirty="0">
              <a:latin typeface="Calibri" charset="0"/>
              <a:ea typeface="ＭＳ Ｐゴシック" charset="-128"/>
              <a:cs typeface="Calibri"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 Errors</a:t>
            </a:r>
          </a:p>
        </p:txBody>
      </p:sp>
      <p:sp>
        <p:nvSpPr>
          <p:cNvPr id="3" name="Content Placeholder 2"/>
          <p:cNvSpPr>
            <a:spLocks noGrp="1"/>
          </p:cNvSpPr>
          <p:nvPr>
            <p:ph idx="1"/>
          </p:nvPr>
        </p:nvSpPr>
        <p:spPr>
          <a:xfrm>
            <a:off x="0" y="1600200"/>
            <a:ext cx="9296400" cy="4495800"/>
          </a:xfrm>
        </p:spPr>
        <p:txBody>
          <a:bodyPr/>
          <a:lstStyle/>
          <a:p>
            <a:pPr marL="0" indent="0">
              <a:buNone/>
            </a:pPr>
            <a:r>
              <a:rPr lang="en-US" sz="3200" b="1" dirty="0"/>
              <a:t>Referencing Multiple Authors within the Parenthesis </a:t>
            </a:r>
          </a:p>
          <a:p>
            <a:pPr marL="0" indent="0">
              <a:buNone/>
            </a:pPr>
            <a:endParaRPr lang="en-US" sz="2400" b="1" dirty="0">
              <a:solidFill>
                <a:srgbClr val="C00000"/>
              </a:solidFill>
            </a:endParaRPr>
          </a:p>
          <a:p>
            <a:pPr marL="0" indent="0">
              <a:buNone/>
            </a:pPr>
            <a:r>
              <a:rPr lang="en-US" sz="2400" b="1" dirty="0">
                <a:solidFill>
                  <a:srgbClr val="C00000"/>
                </a:solidFill>
              </a:rPr>
              <a:t>What is the error here?</a:t>
            </a:r>
          </a:p>
          <a:p>
            <a:pPr marL="0" indent="0">
              <a:buNone/>
            </a:pPr>
            <a:endParaRPr lang="en-US" sz="2400" b="1" dirty="0">
              <a:solidFill>
                <a:srgbClr val="C00000"/>
              </a:solidFill>
            </a:endParaRPr>
          </a:p>
          <a:p>
            <a:pPr marL="0" indent="0">
              <a:buNone/>
            </a:pPr>
            <a:r>
              <a:rPr lang="en-US" dirty="0"/>
              <a:t>…outcomes (White, 2015; Nelson, 2017; Smith &amp; Jones, 2019). </a:t>
            </a:r>
          </a:p>
          <a:p>
            <a:pPr marL="0" indent="0">
              <a:buNone/>
            </a:pPr>
            <a:endParaRPr lang="en-US" sz="2400" b="1" dirty="0"/>
          </a:p>
          <a:p>
            <a:endParaRPr lang="en-US" sz="2400" b="1" dirty="0"/>
          </a:p>
          <a:p>
            <a:pPr marL="0" indent="0">
              <a:buNone/>
            </a:pPr>
            <a:endParaRPr lang="en-US" dirty="0"/>
          </a:p>
        </p:txBody>
      </p:sp>
    </p:spTree>
    <p:extLst>
      <p:ext uri="{BB962C8B-B14F-4D97-AF65-F5344CB8AC3E}">
        <p14:creationId xmlns:p14="http://schemas.microsoft.com/office/powerpoint/2010/main" val="28552514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 Errors</a:t>
            </a:r>
          </a:p>
        </p:txBody>
      </p:sp>
      <p:sp>
        <p:nvSpPr>
          <p:cNvPr id="3" name="Content Placeholder 2"/>
          <p:cNvSpPr>
            <a:spLocks noGrp="1"/>
          </p:cNvSpPr>
          <p:nvPr>
            <p:ph idx="1"/>
          </p:nvPr>
        </p:nvSpPr>
        <p:spPr>
          <a:xfrm>
            <a:off x="0" y="1600200"/>
            <a:ext cx="9296400" cy="4495800"/>
          </a:xfrm>
        </p:spPr>
        <p:txBody>
          <a:bodyPr/>
          <a:lstStyle/>
          <a:p>
            <a:pPr marL="0" indent="0">
              <a:buNone/>
            </a:pPr>
            <a:r>
              <a:rPr lang="en-US" sz="3200" b="1" dirty="0"/>
              <a:t>Referencing Multiple Authors within the Parenthesis</a:t>
            </a:r>
            <a:r>
              <a:rPr lang="en-US" sz="2400" b="1" dirty="0"/>
              <a:t>:</a:t>
            </a:r>
          </a:p>
          <a:p>
            <a:pPr marL="0" indent="0">
              <a:buNone/>
            </a:pPr>
            <a:endParaRPr lang="en-US" sz="2400" b="1" dirty="0">
              <a:solidFill>
                <a:srgbClr val="C00000"/>
              </a:solidFill>
            </a:endParaRPr>
          </a:p>
          <a:p>
            <a:pPr marL="0" indent="0">
              <a:buNone/>
            </a:pPr>
            <a:r>
              <a:rPr lang="en-US" sz="2400" b="1" dirty="0">
                <a:solidFill>
                  <a:srgbClr val="C00000"/>
                </a:solidFill>
              </a:rPr>
              <a:t>What is the error here?</a:t>
            </a:r>
          </a:p>
          <a:p>
            <a:pPr marL="0" indent="0">
              <a:buNone/>
            </a:pPr>
            <a:endParaRPr lang="en-US" sz="2400" b="1" dirty="0">
              <a:solidFill>
                <a:srgbClr val="C00000"/>
              </a:solidFill>
            </a:endParaRPr>
          </a:p>
          <a:p>
            <a:pPr marL="0" indent="0">
              <a:buNone/>
            </a:pPr>
            <a:r>
              <a:rPr lang="en-US" dirty="0"/>
              <a:t>…overdose (</a:t>
            </a:r>
            <a:r>
              <a:rPr lang="en-US" dirty="0">
                <a:solidFill>
                  <a:srgbClr val="C00000"/>
                </a:solidFill>
              </a:rPr>
              <a:t>W</a:t>
            </a:r>
            <a:r>
              <a:rPr lang="en-US" dirty="0"/>
              <a:t>hite, 2015; </a:t>
            </a:r>
            <a:r>
              <a:rPr lang="en-US" dirty="0">
                <a:solidFill>
                  <a:srgbClr val="C00000"/>
                </a:solidFill>
              </a:rPr>
              <a:t>N</a:t>
            </a:r>
            <a:r>
              <a:rPr lang="en-US" dirty="0"/>
              <a:t>elson, 2017; </a:t>
            </a:r>
            <a:r>
              <a:rPr lang="en-US" dirty="0">
                <a:solidFill>
                  <a:srgbClr val="C00000"/>
                </a:solidFill>
              </a:rPr>
              <a:t>S</a:t>
            </a:r>
            <a:r>
              <a:rPr lang="en-US" dirty="0"/>
              <a:t>mith &amp; Jones, 2019). </a:t>
            </a:r>
          </a:p>
          <a:p>
            <a:pPr marL="0" indent="0">
              <a:buNone/>
            </a:pPr>
            <a:endParaRPr lang="en-US" sz="2400" b="1" dirty="0"/>
          </a:p>
          <a:p>
            <a:pPr marL="0" indent="0">
              <a:buNone/>
            </a:pPr>
            <a:r>
              <a:rPr lang="en-US" sz="2000" b="1" dirty="0">
                <a:solidFill>
                  <a:srgbClr val="C00000"/>
                </a:solidFill>
              </a:rPr>
              <a:t>See APA Tip: #11d         List by alpha order of the first author, not the earliest year  </a:t>
            </a:r>
          </a:p>
          <a:p>
            <a:pPr marL="0" indent="0">
              <a:buNone/>
            </a:pPr>
            <a:r>
              <a:rPr lang="en-US" sz="2000" b="1" dirty="0">
                <a:solidFill>
                  <a:srgbClr val="C00000"/>
                </a:solidFill>
              </a:rPr>
              <a:t>                                          (APA, 2020, p. 263) </a:t>
            </a:r>
          </a:p>
          <a:p>
            <a:pPr marL="0" indent="0">
              <a:buNone/>
            </a:pPr>
            <a:endParaRPr lang="en-US" dirty="0"/>
          </a:p>
        </p:txBody>
      </p:sp>
    </p:spTree>
    <p:extLst>
      <p:ext uri="{BB962C8B-B14F-4D97-AF65-F5344CB8AC3E}">
        <p14:creationId xmlns:p14="http://schemas.microsoft.com/office/powerpoint/2010/main" val="37023523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a:t>
            </a:r>
          </a:p>
        </p:txBody>
      </p:sp>
      <p:sp>
        <p:nvSpPr>
          <p:cNvPr id="3" name="Content Placeholder 2"/>
          <p:cNvSpPr>
            <a:spLocks noGrp="1"/>
          </p:cNvSpPr>
          <p:nvPr>
            <p:ph idx="1"/>
          </p:nvPr>
        </p:nvSpPr>
        <p:spPr>
          <a:xfrm>
            <a:off x="0" y="1600200"/>
            <a:ext cx="9296400" cy="4495800"/>
          </a:xfrm>
        </p:spPr>
        <p:txBody>
          <a:bodyPr/>
          <a:lstStyle/>
          <a:p>
            <a:pPr marL="0" indent="0">
              <a:buNone/>
            </a:pPr>
            <a:r>
              <a:rPr lang="en-US" sz="3200" b="1" dirty="0"/>
              <a:t>Referencing Multiple Authors within the Parenthesis</a:t>
            </a:r>
            <a:endParaRPr lang="en-US" sz="3200" b="1" dirty="0">
              <a:solidFill>
                <a:srgbClr val="C00000"/>
              </a:solidFill>
            </a:endParaRPr>
          </a:p>
          <a:p>
            <a:pPr marL="0" indent="0">
              <a:buNone/>
            </a:pPr>
            <a:endParaRPr lang="en-US" sz="2400" b="1" dirty="0">
              <a:solidFill>
                <a:schemeClr val="tx1"/>
              </a:solidFill>
            </a:endParaRPr>
          </a:p>
          <a:p>
            <a:pPr marL="0" indent="0">
              <a:buNone/>
            </a:pPr>
            <a:r>
              <a:rPr lang="en-US" sz="2400" b="1" dirty="0">
                <a:solidFill>
                  <a:schemeClr val="tx1"/>
                </a:solidFill>
              </a:rPr>
              <a:t>Incorrect:</a:t>
            </a:r>
          </a:p>
          <a:p>
            <a:pPr marL="0" indent="0">
              <a:buNone/>
            </a:pPr>
            <a:r>
              <a:rPr lang="en-US" dirty="0"/>
              <a:t>…overdose (White, 2015; Nelson, 2017; Smith &amp; Jones, 2019). </a:t>
            </a:r>
          </a:p>
          <a:p>
            <a:pPr marL="0" indent="0">
              <a:buNone/>
            </a:pPr>
            <a:endParaRPr lang="en-US" sz="2400" b="1" dirty="0"/>
          </a:p>
          <a:p>
            <a:pPr marL="0" indent="0">
              <a:buNone/>
            </a:pPr>
            <a:r>
              <a:rPr lang="en-US" sz="2400" b="1" dirty="0"/>
              <a:t>Correct:</a:t>
            </a:r>
            <a:endParaRPr lang="en-US" dirty="0"/>
          </a:p>
          <a:p>
            <a:pPr marL="0" indent="0">
              <a:buNone/>
            </a:pPr>
            <a:r>
              <a:rPr lang="en-US" dirty="0"/>
              <a:t>…overdose (Nelson, 2017; Smith &amp; Jones, 2019; White, 2015). </a:t>
            </a:r>
          </a:p>
          <a:p>
            <a:pPr marL="0" indent="0">
              <a:buNone/>
            </a:pPr>
            <a:endParaRPr lang="en-US" dirty="0"/>
          </a:p>
        </p:txBody>
      </p:sp>
    </p:spTree>
    <p:extLst>
      <p:ext uri="{BB962C8B-B14F-4D97-AF65-F5344CB8AC3E}">
        <p14:creationId xmlns:p14="http://schemas.microsoft.com/office/powerpoint/2010/main" val="17834733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 Errors</a:t>
            </a:r>
          </a:p>
        </p:txBody>
      </p:sp>
      <p:sp>
        <p:nvSpPr>
          <p:cNvPr id="3" name="Content Placeholder 2"/>
          <p:cNvSpPr>
            <a:spLocks noGrp="1"/>
          </p:cNvSpPr>
          <p:nvPr>
            <p:ph idx="1"/>
          </p:nvPr>
        </p:nvSpPr>
        <p:spPr/>
        <p:txBody>
          <a:bodyPr/>
          <a:lstStyle/>
          <a:p>
            <a:pPr marL="0" indent="0">
              <a:buNone/>
            </a:pPr>
            <a:r>
              <a:rPr lang="en-CA" sz="2000" b="1" dirty="0">
                <a:solidFill>
                  <a:srgbClr val="C00000"/>
                </a:solidFill>
                <a:latin typeface="Times New Roman" panose="02020603050405020304" pitchFamily="18" charset="0"/>
                <a:cs typeface="Times New Roman" panose="02020603050405020304" pitchFamily="18" charset="0"/>
              </a:rPr>
              <a:t>Reference (5 Errors) </a:t>
            </a: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Department of Health. (1998).</a:t>
            </a:r>
            <a:r>
              <a:rPr lang="en-CA" sz="2000" i="1" dirty="0">
                <a:latin typeface="Times New Roman" panose="02020603050405020304" pitchFamily="18" charset="0"/>
                <a:cs typeface="Times New Roman" panose="02020603050405020304" pitchFamily="18" charset="0"/>
              </a:rPr>
              <a:t> Tackling Drugs to Build a Better Britain: The </a:t>
            </a:r>
          </a:p>
          <a:p>
            <a:pPr marL="0" indent="0">
              <a:buNone/>
            </a:pPr>
            <a:r>
              <a:rPr lang="en-CA" sz="2000" i="1" dirty="0">
                <a:latin typeface="Times New Roman" panose="02020603050405020304" pitchFamily="18" charset="0"/>
                <a:cs typeface="Times New Roman" panose="02020603050405020304" pitchFamily="18" charset="0"/>
              </a:rPr>
              <a:t>	Government's Ten-year Strategy for Tackling Drugs Misuse</a:t>
            </a:r>
            <a:r>
              <a:rPr lang="en-CA" sz="2000" dirty="0">
                <a:latin typeface="Times New Roman" panose="02020603050405020304" pitchFamily="18" charset="0"/>
                <a:cs typeface="Times New Roman" panose="02020603050405020304" pitchFamily="18" charset="0"/>
              </a:rPr>
              <a:t>. Retrieved 	November 24, 2016 from: </a:t>
            </a:r>
          </a:p>
          <a:p>
            <a:pPr marL="644525" lvl="1" indent="0">
              <a:buNone/>
            </a:pPr>
            <a:r>
              <a:rPr lang="en-CA" sz="2000" dirty="0">
                <a:latin typeface="Times New Roman" panose="02020603050405020304" pitchFamily="18" charset="0"/>
                <a:cs typeface="Times New Roman" panose="02020603050405020304" pitchFamily="18" charset="0"/>
              </a:rPr>
              <a:t>	</a:t>
            </a:r>
            <a:r>
              <a:rPr lang="en-CA" sz="2000" dirty="0">
                <a:solidFill>
                  <a:schemeClr val="tx1"/>
                </a:solidFill>
                <a:latin typeface="Times New Roman" panose="02020603050405020304" pitchFamily="18" charset="0"/>
                <a:cs typeface="Times New Roman" panose="02020603050405020304" pitchFamily="18" charset="0"/>
                <a:hlinkClick r:id="rId2"/>
              </a:rPr>
              <a:t>https://webarchive.nationalarchives.gov.uk/+/http://www.dh.gov.uk/en/P</a:t>
            </a:r>
            <a:r>
              <a:rPr lang="en-CA" sz="2000" dirty="0">
                <a:solidFill>
                  <a:schemeClr val="tx1"/>
                </a:solidFill>
                <a:latin typeface="Times New Roman" panose="02020603050405020304" pitchFamily="18" charset="0"/>
                <a:cs typeface="Times New Roman" panose="02020603050405020304" pitchFamily="18" charset="0"/>
              </a:rPr>
              <a:t>	</a:t>
            </a:r>
            <a:r>
              <a:rPr lang="en-CA" sz="2000" dirty="0" err="1">
                <a:solidFill>
                  <a:schemeClr val="tx1"/>
                </a:solidFill>
                <a:latin typeface="Times New Roman" panose="02020603050405020304" pitchFamily="18" charset="0"/>
                <a:cs typeface="Times New Roman" panose="02020603050405020304" pitchFamily="18" charset="0"/>
              </a:rPr>
              <a:t>ublicationsandstatistics</a:t>
            </a:r>
            <a:r>
              <a:rPr lang="en-CA" sz="2000" dirty="0">
                <a:solidFill>
                  <a:schemeClr val="tx1"/>
                </a:solidFill>
                <a:latin typeface="Times New Roman" panose="02020603050405020304" pitchFamily="18" charset="0"/>
                <a:cs typeface="Times New Roman" panose="02020603050405020304" pitchFamily="18" charset="0"/>
              </a:rPr>
              <a:t>/Publications/</a:t>
            </a:r>
            <a:r>
              <a:rPr lang="en-CA" sz="2000" dirty="0" err="1">
                <a:solidFill>
                  <a:schemeClr val="tx1"/>
                </a:solidFill>
                <a:latin typeface="Times New Roman" panose="02020603050405020304" pitchFamily="18" charset="0"/>
                <a:cs typeface="Times New Roman" panose="02020603050405020304" pitchFamily="18" charset="0"/>
              </a:rPr>
              <a:t>PublicationsPolicyAndGuidance</a:t>
            </a:r>
            <a:r>
              <a:rPr lang="en-CA" sz="2000" dirty="0">
                <a:solidFill>
                  <a:schemeClr val="tx1"/>
                </a:solidFill>
                <a:latin typeface="Times New Roman" panose="02020603050405020304" pitchFamily="18" charset="0"/>
                <a:cs typeface="Times New Roman" panose="02020603050405020304" pitchFamily="18" charset="0"/>
              </a:rPr>
              <a:t>/D	H_4006530</a:t>
            </a:r>
          </a:p>
          <a:p>
            <a:pPr marL="0" indent="0">
              <a:buNone/>
            </a:pPr>
            <a:r>
              <a:rPr lang="en-CA" sz="24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0517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 Errors</a:t>
            </a:r>
          </a:p>
        </p:txBody>
      </p:sp>
      <p:sp>
        <p:nvSpPr>
          <p:cNvPr id="3" name="Content Placeholder 2"/>
          <p:cNvSpPr>
            <a:spLocks noGrp="1"/>
          </p:cNvSpPr>
          <p:nvPr>
            <p:ph idx="1"/>
          </p:nvPr>
        </p:nvSpPr>
        <p:spPr>
          <a:xfrm>
            <a:off x="228600" y="1676400"/>
            <a:ext cx="8550275" cy="4495800"/>
          </a:xfrm>
        </p:spPr>
        <p:txBody>
          <a:bodyPr/>
          <a:lstStyle/>
          <a:p>
            <a:pPr marL="0" indent="0">
              <a:buNone/>
            </a:pPr>
            <a:r>
              <a:rPr lang="en-CA" sz="2000" b="1" dirty="0">
                <a:solidFill>
                  <a:srgbClr val="C00000"/>
                </a:solidFill>
                <a:latin typeface="Times New Roman" panose="02020603050405020304" pitchFamily="18" charset="0"/>
                <a:cs typeface="Times New Roman" panose="02020603050405020304" pitchFamily="18" charset="0"/>
              </a:rPr>
              <a:t>Reference (5 Errors) Highlighted</a:t>
            </a: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r>
              <a:rPr lang="en-CA" sz="2000" b="1" dirty="0">
                <a:solidFill>
                  <a:srgbClr val="C00000"/>
                </a:solidFill>
                <a:latin typeface="Times New Roman" panose="02020603050405020304" pitchFamily="18" charset="0"/>
                <a:cs typeface="Times New Roman" panose="02020603050405020304" pitchFamily="18" charset="0"/>
              </a:rPr>
              <a:t>Department of Health. </a:t>
            </a:r>
            <a:r>
              <a:rPr lang="en-CA" sz="2000" dirty="0">
                <a:latin typeface="Times New Roman" panose="02020603050405020304" pitchFamily="18" charset="0"/>
                <a:cs typeface="Times New Roman" panose="02020603050405020304" pitchFamily="18" charset="0"/>
              </a:rPr>
              <a:t>(1998). </a:t>
            </a:r>
            <a:r>
              <a:rPr lang="en-CA" sz="2000" i="1" dirty="0">
                <a:latin typeface="Times New Roman" panose="02020603050405020304" pitchFamily="18" charset="0"/>
                <a:cs typeface="Times New Roman" panose="02020603050405020304" pitchFamily="18" charset="0"/>
              </a:rPr>
              <a:t>Tackling </a:t>
            </a:r>
            <a:r>
              <a:rPr lang="en-CA" sz="2000" b="1" i="1" dirty="0">
                <a:solidFill>
                  <a:srgbClr val="C00000"/>
                </a:solidFill>
                <a:latin typeface="Times New Roman" panose="02020603050405020304" pitchFamily="18" charset="0"/>
                <a:cs typeface="Times New Roman" panose="02020603050405020304" pitchFamily="18" charset="0"/>
              </a:rPr>
              <a:t>D</a:t>
            </a:r>
            <a:r>
              <a:rPr lang="en-CA" sz="2000" i="1" dirty="0">
                <a:latin typeface="Times New Roman" panose="02020603050405020304" pitchFamily="18" charset="0"/>
                <a:cs typeface="Times New Roman" panose="02020603050405020304" pitchFamily="18" charset="0"/>
              </a:rPr>
              <a:t>rugs to </a:t>
            </a:r>
            <a:r>
              <a:rPr lang="en-CA" sz="2000" b="1" i="1" dirty="0">
                <a:solidFill>
                  <a:srgbClr val="C00000"/>
                </a:solidFill>
                <a:latin typeface="Times New Roman" panose="02020603050405020304" pitchFamily="18" charset="0"/>
                <a:cs typeface="Times New Roman" panose="02020603050405020304" pitchFamily="18" charset="0"/>
              </a:rPr>
              <a:t>B</a:t>
            </a:r>
            <a:r>
              <a:rPr lang="en-CA" sz="2000" i="1" dirty="0">
                <a:latin typeface="Times New Roman" panose="02020603050405020304" pitchFamily="18" charset="0"/>
                <a:cs typeface="Times New Roman" panose="02020603050405020304" pitchFamily="18" charset="0"/>
              </a:rPr>
              <a:t>uild a </a:t>
            </a:r>
            <a:r>
              <a:rPr lang="en-CA" sz="2000" b="1" i="1" dirty="0">
                <a:solidFill>
                  <a:srgbClr val="FF0000"/>
                </a:solidFill>
                <a:latin typeface="Times New Roman" panose="02020603050405020304" pitchFamily="18" charset="0"/>
                <a:cs typeface="Times New Roman" panose="02020603050405020304" pitchFamily="18" charset="0"/>
              </a:rPr>
              <a:t>B</a:t>
            </a:r>
            <a:r>
              <a:rPr lang="en-CA" sz="2000" i="1" dirty="0">
                <a:latin typeface="Times New Roman" panose="02020603050405020304" pitchFamily="18" charset="0"/>
                <a:cs typeface="Times New Roman" panose="02020603050405020304" pitchFamily="18" charset="0"/>
              </a:rPr>
              <a:t>etter Britain: The </a:t>
            </a:r>
          </a:p>
          <a:p>
            <a:pPr marL="0" indent="0">
              <a:buNone/>
            </a:pPr>
            <a:r>
              <a:rPr lang="en-CA" sz="2000" b="1" i="1" dirty="0">
                <a:solidFill>
                  <a:srgbClr val="FF0000"/>
                </a:solidFill>
                <a:latin typeface="Times New Roman" panose="02020603050405020304" pitchFamily="18" charset="0"/>
                <a:cs typeface="Times New Roman" panose="02020603050405020304" pitchFamily="18" charset="0"/>
              </a:rPr>
              <a:t>	G</a:t>
            </a:r>
            <a:r>
              <a:rPr lang="en-CA" sz="2000" i="1" dirty="0">
                <a:latin typeface="Times New Roman" panose="02020603050405020304" pitchFamily="18" charset="0"/>
                <a:cs typeface="Times New Roman" panose="02020603050405020304" pitchFamily="18" charset="0"/>
              </a:rPr>
              <a:t>overnment's </a:t>
            </a:r>
            <a:r>
              <a:rPr lang="en-CA" sz="2000" b="1" i="1" dirty="0">
                <a:solidFill>
                  <a:srgbClr val="FF0000"/>
                </a:solidFill>
                <a:latin typeface="Times New Roman" panose="02020603050405020304" pitchFamily="18" charset="0"/>
                <a:cs typeface="Times New Roman" panose="02020603050405020304" pitchFamily="18" charset="0"/>
              </a:rPr>
              <a:t>T</a:t>
            </a:r>
            <a:r>
              <a:rPr lang="en-CA" sz="2000" i="1" dirty="0">
                <a:latin typeface="Times New Roman" panose="02020603050405020304" pitchFamily="18" charset="0"/>
                <a:cs typeface="Times New Roman" panose="02020603050405020304" pitchFamily="18" charset="0"/>
              </a:rPr>
              <a:t>en-year </a:t>
            </a:r>
            <a:r>
              <a:rPr lang="en-CA" sz="2000" b="1" i="1" dirty="0">
                <a:solidFill>
                  <a:srgbClr val="FF0000"/>
                </a:solidFill>
                <a:latin typeface="Times New Roman" panose="02020603050405020304" pitchFamily="18" charset="0"/>
                <a:cs typeface="Times New Roman" panose="02020603050405020304" pitchFamily="18" charset="0"/>
              </a:rPr>
              <a:t>S</a:t>
            </a:r>
            <a:r>
              <a:rPr lang="en-CA" sz="2000" i="1" dirty="0">
                <a:latin typeface="Times New Roman" panose="02020603050405020304" pitchFamily="18" charset="0"/>
                <a:cs typeface="Times New Roman" panose="02020603050405020304" pitchFamily="18" charset="0"/>
              </a:rPr>
              <a:t>trategy for </a:t>
            </a:r>
            <a:r>
              <a:rPr lang="en-CA" sz="2000" b="1" i="1" dirty="0">
                <a:solidFill>
                  <a:srgbClr val="C00000"/>
                </a:solidFill>
                <a:latin typeface="Times New Roman" panose="02020603050405020304" pitchFamily="18" charset="0"/>
                <a:cs typeface="Times New Roman" panose="02020603050405020304" pitchFamily="18" charset="0"/>
              </a:rPr>
              <a:t>T</a:t>
            </a:r>
            <a:r>
              <a:rPr lang="en-CA" sz="2000" i="1" dirty="0">
                <a:latin typeface="Times New Roman" panose="02020603050405020304" pitchFamily="18" charset="0"/>
                <a:cs typeface="Times New Roman" panose="02020603050405020304" pitchFamily="18" charset="0"/>
              </a:rPr>
              <a:t>ackling </a:t>
            </a:r>
            <a:r>
              <a:rPr lang="en-CA" sz="2000" b="1" i="1" dirty="0">
                <a:solidFill>
                  <a:srgbClr val="C00000"/>
                </a:solidFill>
                <a:latin typeface="Times New Roman" panose="02020603050405020304" pitchFamily="18" charset="0"/>
                <a:cs typeface="Times New Roman" panose="02020603050405020304" pitchFamily="18" charset="0"/>
              </a:rPr>
              <a:t>D</a:t>
            </a:r>
            <a:r>
              <a:rPr lang="en-CA" sz="2000" i="1" dirty="0">
                <a:latin typeface="Times New Roman" panose="02020603050405020304" pitchFamily="18" charset="0"/>
                <a:cs typeface="Times New Roman" panose="02020603050405020304" pitchFamily="18" charset="0"/>
              </a:rPr>
              <a:t>rug </a:t>
            </a:r>
            <a:r>
              <a:rPr lang="en-CA" sz="2000" b="1" i="1" dirty="0">
                <a:solidFill>
                  <a:srgbClr val="C00000"/>
                </a:solidFill>
                <a:latin typeface="Times New Roman" panose="02020603050405020304" pitchFamily="18" charset="0"/>
                <a:cs typeface="Times New Roman" panose="02020603050405020304" pitchFamily="18" charset="0"/>
              </a:rPr>
              <a:t>M</a:t>
            </a:r>
            <a:r>
              <a:rPr lang="en-CA" sz="2000" i="1" dirty="0">
                <a:latin typeface="Times New Roman" panose="02020603050405020304" pitchFamily="18" charset="0"/>
                <a:cs typeface="Times New Roman" panose="02020603050405020304" pitchFamily="18" charset="0"/>
              </a:rPr>
              <a:t>isuse</a:t>
            </a:r>
            <a:r>
              <a:rPr lang="en-CA" sz="2000" dirty="0">
                <a:latin typeface="Times New Roman" panose="02020603050405020304" pitchFamily="18" charset="0"/>
                <a:cs typeface="Times New Roman" panose="02020603050405020304" pitchFamily="18" charset="0"/>
              </a:rPr>
              <a:t>.</a:t>
            </a:r>
            <a:r>
              <a:rPr lang="en-CA" sz="2000" b="1" dirty="0">
                <a:latin typeface="Times New Roman" panose="02020603050405020304" pitchFamily="18" charset="0"/>
                <a:cs typeface="Times New Roman" panose="02020603050405020304" pitchFamily="18" charset="0"/>
              </a:rPr>
              <a:t> </a:t>
            </a:r>
            <a:r>
              <a:rPr lang="en-CA" sz="2000" b="1" dirty="0">
                <a:solidFill>
                  <a:srgbClr val="FF0000"/>
                </a:solidFill>
                <a:latin typeface="Times New Roman" panose="02020603050405020304" pitchFamily="18" charset="0"/>
                <a:cs typeface="Times New Roman" panose="02020603050405020304" pitchFamily="18" charset="0"/>
              </a:rPr>
              <a:t>Retrieved</a:t>
            </a:r>
            <a:r>
              <a:rPr lang="en-CA" sz="2000" b="1" dirty="0">
                <a:latin typeface="Times New Roman" panose="02020603050405020304" pitchFamily="18" charset="0"/>
                <a:cs typeface="Times New Roman" panose="02020603050405020304" pitchFamily="18" charset="0"/>
              </a:rPr>
              <a:t> </a:t>
            </a:r>
            <a:r>
              <a:rPr lang="en-CA" sz="2000" dirty="0">
                <a:latin typeface="Times New Roman" panose="02020603050405020304" pitchFamily="18" charset="0"/>
                <a:cs typeface="Times New Roman" panose="02020603050405020304" pitchFamily="18" charset="0"/>
              </a:rPr>
              <a:t>	</a:t>
            </a:r>
            <a:r>
              <a:rPr lang="en-CA" sz="2000" b="1" dirty="0">
                <a:solidFill>
                  <a:srgbClr val="FF0000"/>
                </a:solidFill>
                <a:latin typeface="Times New Roman" panose="02020603050405020304" pitchFamily="18" charset="0"/>
                <a:cs typeface="Times New Roman" panose="02020603050405020304" pitchFamily="18" charset="0"/>
              </a:rPr>
              <a:t>November 24, 2016 </a:t>
            </a:r>
            <a:r>
              <a:rPr lang="en-CA" sz="2000" b="1" dirty="0">
                <a:solidFill>
                  <a:srgbClr val="C00000"/>
                </a:solidFill>
                <a:latin typeface="Times New Roman" panose="02020603050405020304" pitchFamily="18" charset="0"/>
                <a:cs typeface="Times New Roman" panose="02020603050405020304" pitchFamily="18" charset="0"/>
              </a:rPr>
              <a:t>from</a:t>
            </a:r>
            <a:r>
              <a:rPr lang="en-CA" sz="2000" dirty="0">
                <a:solidFill>
                  <a:srgbClr val="FF0000"/>
                </a:solidFill>
                <a:latin typeface="Times New Roman" panose="02020603050405020304" pitchFamily="18" charset="0"/>
                <a:cs typeface="Times New Roman" panose="02020603050405020304" pitchFamily="18" charset="0"/>
              </a:rPr>
              <a:t>:</a:t>
            </a:r>
          </a:p>
          <a:p>
            <a:pPr marL="0" indent="0">
              <a:buNone/>
            </a:pPr>
            <a:r>
              <a:rPr lang="en-CA" sz="2000" dirty="0">
                <a:solidFill>
                  <a:schemeClr val="tx2"/>
                </a:solidFill>
                <a:latin typeface="Times New Roman" panose="02020603050405020304" pitchFamily="18" charset="0"/>
                <a:cs typeface="Times New Roman" panose="02020603050405020304" pitchFamily="18" charset="0"/>
                <a:hlinkClick r:id="rId2"/>
              </a:rPr>
              <a:t>	http://webarchive.nationalarchives.gov.uk/+/www.dh.gov	.</a:t>
            </a:r>
            <a:r>
              <a:rPr lang="en-CA" sz="2000" dirty="0" err="1">
                <a:solidFill>
                  <a:schemeClr val="tx2"/>
                </a:solidFill>
                <a:latin typeface="Times New Roman" panose="02020603050405020304" pitchFamily="18" charset="0"/>
                <a:cs typeface="Times New Roman" panose="02020603050405020304" pitchFamily="18" charset="0"/>
                <a:hlinkClick r:id="rId2"/>
              </a:rPr>
              <a:t>uk</a:t>
            </a:r>
            <a:r>
              <a:rPr lang="en-CA" sz="2000" dirty="0">
                <a:solidFill>
                  <a:schemeClr val="tx2"/>
                </a:solidFill>
                <a:latin typeface="Times New Roman" panose="02020603050405020304" pitchFamily="18" charset="0"/>
                <a:cs typeface="Times New Roman" panose="02020603050405020304" pitchFamily="18" charset="0"/>
                <a:hlinkClick r:id="rId2"/>
              </a:rPr>
              <a:t>/</a:t>
            </a:r>
            <a:r>
              <a:rPr lang="en-CA" sz="2000" dirty="0" err="1">
                <a:solidFill>
                  <a:schemeClr val="tx2"/>
                </a:solidFill>
                <a:latin typeface="Times New Roman" panose="02020603050405020304" pitchFamily="18" charset="0"/>
                <a:cs typeface="Times New Roman" panose="02020603050405020304" pitchFamily="18" charset="0"/>
                <a:hlinkClick r:id="rId2"/>
              </a:rPr>
              <a:t>en</a:t>
            </a:r>
            <a:r>
              <a:rPr lang="en-CA" sz="2000" dirty="0">
                <a:solidFill>
                  <a:schemeClr val="tx2"/>
                </a:solidFill>
                <a:latin typeface="Times New Roman" panose="02020603050405020304" pitchFamily="18" charset="0"/>
                <a:cs typeface="Times New Roman" panose="02020603050405020304" pitchFamily="18" charset="0"/>
                <a:hlinkClick r:id="rId2"/>
              </a:rPr>
              <a:t>/</a:t>
            </a:r>
            <a:r>
              <a:rPr lang="en-CA" sz="2000" dirty="0" err="1">
                <a:solidFill>
                  <a:schemeClr val="tx2"/>
                </a:solidFill>
                <a:latin typeface="Times New Roman" panose="02020603050405020304" pitchFamily="18" charset="0"/>
                <a:cs typeface="Times New Roman" panose="02020603050405020304" pitchFamily="18" charset="0"/>
                <a:hlinkClick r:id="rId2"/>
              </a:rPr>
              <a:t>Public</a:t>
            </a:r>
            <a:r>
              <a:rPr lang="en-CA" sz="2000" dirty="0" err="1">
                <a:solidFill>
                  <a:schemeClr val="tx2"/>
                </a:solidFill>
                <a:latin typeface="Times New Roman" panose="02020603050405020304" pitchFamily="18" charset="0"/>
                <a:cs typeface="Times New Roman" panose="02020603050405020304" pitchFamily="18" charset="0"/>
              </a:rPr>
              <a:t>ationsandstatistics</a:t>
            </a:r>
            <a:r>
              <a:rPr lang="en-CA" sz="2000" dirty="0">
                <a:solidFill>
                  <a:schemeClr val="tx2"/>
                </a:solidFill>
                <a:latin typeface="Times New Roman" panose="02020603050405020304" pitchFamily="18" charset="0"/>
                <a:cs typeface="Times New Roman" panose="02020603050405020304" pitchFamily="18" charset="0"/>
              </a:rPr>
              <a:t>/Publications/Publication	</a:t>
            </a:r>
            <a:r>
              <a:rPr lang="en-CA" sz="2000" dirty="0" err="1">
                <a:solidFill>
                  <a:schemeClr val="tx2"/>
                </a:solidFill>
                <a:latin typeface="Times New Roman" panose="02020603050405020304" pitchFamily="18" charset="0"/>
                <a:cs typeface="Times New Roman" panose="02020603050405020304" pitchFamily="18" charset="0"/>
              </a:rPr>
              <a:t>sPolicyAndGuidance</a:t>
            </a:r>
            <a:r>
              <a:rPr lang="en-CA" sz="2000" dirty="0">
                <a:solidFill>
                  <a:schemeClr val="tx2"/>
                </a:solidFill>
                <a:latin typeface="Times New Roman" panose="02020603050405020304" pitchFamily="18" charset="0"/>
                <a:cs typeface="Times New Roman" panose="02020603050405020304" pitchFamily="18" charset="0"/>
              </a:rPr>
              <a:t>/DH_4006530</a:t>
            </a:r>
          </a:p>
          <a:p>
            <a:pPr marL="0" indent="0">
              <a:buNone/>
            </a:pPr>
            <a:r>
              <a:rPr lang="en-CA" sz="2000" dirty="0">
                <a:solidFill>
                  <a:schemeClr val="tx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b="1" dirty="0">
                <a:solidFill>
                  <a:srgbClr val="7030A0"/>
                </a:solidFill>
                <a:latin typeface="Times New Roman" panose="02020603050405020304" pitchFamily="18" charset="0"/>
                <a:cs typeface="Times New Roman" panose="02020603050405020304" pitchFamily="18" charset="0"/>
              </a:rPr>
              <a:t>See APA Tips: #21e – who is the author- look at the </a:t>
            </a:r>
            <a:r>
              <a:rPr lang="en-US" sz="2000" b="1" dirty="0" err="1">
                <a:solidFill>
                  <a:srgbClr val="7030A0"/>
                </a:solidFill>
                <a:latin typeface="Times New Roman" panose="02020603050405020304" pitchFamily="18" charset="0"/>
                <a:cs typeface="Times New Roman" panose="02020603050405020304" pitchFamily="18" charset="0"/>
              </a:rPr>
              <a:t>url</a:t>
            </a:r>
            <a:endParaRPr lang="en-US" sz="2000" b="1" dirty="0">
              <a:solidFill>
                <a:srgbClr val="7030A0"/>
              </a:solidFill>
              <a:latin typeface="Times New Roman" panose="02020603050405020304" pitchFamily="18" charset="0"/>
              <a:cs typeface="Times New Roman" panose="02020603050405020304" pitchFamily="18" charset="0"/>
            </a:endParaRP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                                          26a  - only capitalize the first word in a title </a:t>
            </a: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                                          31a - no longer use “Retrieved from”  </a:t>
            </a:r>
          </a:p>
        </p:txBody>
      </p:sp>
    </p:spTree>
    <p:extLst>
      <p:ext uri="{BB962C8B-B14F-4D97-AF65-F5344CB8AC3E}">
        <p14:creationId xmlns:p14="http://schemas.microsoft.com/office/powerpoint/2010/main" val="10798226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 Correct</a:t>
            </a:r>
          </a:p>
        </p:txBody>
      </p:sp>
      <p:sp>
        <p:nvSpPr>
          <p:cNvPr id="3" name="Content Placeholder 2"/>
          <p:cNvSpPr>
            <a:spLocks noGrp="1"/>
          </p:cNvSpPr>
          <p:nvPr>
            <p:ph idx="1"/>
          </p:nvPr>
        </p:nvSpPr>
        <p:spPr/>
        <p:txBody>
          <a:bodyPr/>
          <a:lstStyle/>
          <a:p>
            <a:pPr marL="0" indent="0">
              <a:buNone/>
            </a:pPr>
            <a:r>
              <a:rPr lang="en-CA" sz="2000" b="1" dirty="0">
                <a:latin typeface="Times New Roman" panose="02020603050405020304" pitchFamily="18" charset="0"/>
                <a:cs typeface="Times New Roman" panose="02020603050405020304" pitchFamily="18" charset="0"/>
              </a:rPr>
              <a:t>Reference Corrected </a:t>
            </a: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Government of the United Kingdom. (1998). </a:t>
            </a:r>
            <a:r>
              <a:rPr lang="en-CA" sz="2000" i="1" dirty="0">
                <a:latin typeface="Times New Roman" panose="02020603050405020304" pitchFamily="18" charset="0"/>
                <a:cs typeface="Times New Roman" panose="02020603050405020304" pitchFamily="18" charset="0"/>
              </a:rPr>
              <a:t>Tackling drugs to build a better </a:t>
            </a:r>
          </a:p>
          <a:p>
            <a:pPr marL="0" indent="0">
              <a:buNone/>
            </a:pPr>
            <a:r>
              <a:rPr lang="en-CA" sz="2000" i="1" dirty="0">
                <a:latin typeface="Times New Roman" panose="02020603050405020304" pitchFamily="18" charset="0"/>
                <a:cs typeface="Times New Roman" panose="02020603050405020304" pitchFamily="18" charset="0"/>
              </a:rPr>
              <a:t>	Britain: The government's ten-year strategy 	for tackling drug misuse</a:t>
            </a:r>
            <a:r>
              <a:rPr lang="en-CA" sz="2000" dirty="0">
                <a:latin typeface="Times New Roman" panose="02020603050405020304" pitchFamily="18" charset="0"/>
                <a:cs typeface="Times New Roman" panose="02020603050405020304" pitchFamily="18" charset="0"/>
              </a:rPr>
              <a:t>. 	National Archives, Department of Health. 	</a:t>
            </a:r>
            <a:r>
              <a:rPr lang="en-CA" sz="2000" dirty="0">
                <a:solidFill>
                  <a:schemeClr val="tx1"/>
                </a:solidFill>
                <a:latin typeface="Times New Roman" panose="02020603050405020304" pitchFamily="18" charset="0"/>
                <a:cs typeface="Times New Roman" panose="02020603050405020304" pitchFamily="18" charset="0"/>
                <a:hlinkClick r:id="rId2"/>
              </a:rPr>
              <a:t>http://webarchive.nationalarchives.gov.uk/+/www.dh.gov.uk</a:t>
            </a:r>
          </a:p>
          <a:p>
            <a:pPr marL="0" indent="0">
              <a:buNone/>
            </a:pPr>
            <a:r>
              <a:rPr lang="en-CA" sz="2000" dirty="0">
                <a:solidFill>
                  <a:schemeClr val="tx1"/>
                </a:solidFill>
                <a:latin typeface="Times New Roman" panose="02020603050405020304" pitchFamily="18" charset="0"/>
                <a:cs typeface="Times New Roman" panose="02020603050405020304" pitchFamily="18" charset="0"/>
                <a:hlinkClick r:id="rId2"/>
              </a:rPr>
              <a:t>	/</a:t>
            </a:r>
            <a:r>
              <a:rPr lang="en-CA" sz="2000" dirty="0" err="1">
                <a:solidFill>
                  <a:schemeClr val="tx1"/>
                </a:solidFill>
                <a:latin typeface="Times New Roman" panose="02020603050405020304" pitchFamily="18" charset="0"/>
                <a:cs typeface="Times New Roman" panose="02020603050405020304" pitchFamily="18" charset="0"/>
                <a:hlinkClick r:id="rId2"/>
              </a:rPr>
              <a:t>en</a:t>
            </a:r>
            <a:r>
              <a:rPr lang="en-CA" sz="2000" dirty="0">
                <a:solidFill>
                  <a:schemeClr val="tx1"/>
                </a:solidFill>
                <a:latin typeface="Times New Roman" panose="02020603050405020304" pitchFamily="18" charset="0"/>
                <a:cs typeface="Times New Roman" panose="02020603050405020304" pitchFamily="18" charset="0"/>
                <a:hlinkClick r:id="rId2"/>
              </a:rPr>
              <a:t>/</a:t>
            </a:r>
            <a:r>
              <a:rPr lang="en-CA" sz="2000" dirty="0" err="1">
                <a:solidFill>
                  <a:schemeClr val="tx1"/>
                </a:solidFill>
                <a:latin typeface="Times New Roman" panose="02020603050405020304" pitchFamily="18" charset="0"/>
                <a:cs typeface="Times New Roman" panose="02020603050405020304" pitchFamily="18" charset="0"/>
                <a:hlinkClick r:id="rId2"/>
              </a:rPr>
              <a:t>Public</a:t>
            </a:r>
            <a:r>
              <a:rPr lang="en-CA" sz="2000" dirty="0" err="1">
                <a:solidFill>
                  <a:schemeClr val="tx1"/>
                </a:solidFill>
                <a:latin typeface="Times New Roman" panose="02020603050405020304" pitchFamily="18" charset="0"/>
                <a:cs typeface="Times New Roman" panose="02020603050405020304" pitchFamily="18" charset="0"/>
              </a:rPr>
              <a:t>ationsandstatistics</a:t>
            </a:r>
            <a:r>
              <a:rPr lang="en-CA" sz="2000" dirty="0">
                <a:solidFill>
                  <a:schemeClr val="tx1"/>
                </a:solidFill>
                <a:latin typeface="Times New Roman" panose="02020603050405020304" pitchFamily="18" charset="0"/>
                <a:cs typeface="Times New Roman" panose="02020603050405020304" pitchFamily="18" charset="0"/>
              </a:rPr>
              <a:t>/Publications/</a:t>
            </a:r>
            <a:r>
              <a:rPr lang="en-CA" sz="2000" dirty="0" err="1">
                <a:solidFill>
                  <a:schemeClr val="tx1"/>
                </a:solidFill>
                <a:latin typeface="Times New Roman" panose="02020603050405020304" pitchFamily="18" charset="0"/>
                <a:cs typeface="Times New Roman" panose="02020603050405020304" pitchFamily="18" charset="0"/>
              </a:rPr>
              <a:t>PublicationsPolicy</a:t>
            </a:r>
            <a:r>
              <a:rPr lang="en-CA" sz="2000" dirty="0">
                <a:solidFill>
                  <a:schemeClr val="tx1"/>
                </a:solidFill>
                <a:latin typeface="Times New Roman" panose="02020603050405020304" pitchFamily="18" charset="0"/>
                <a:cs typeface="Times New Roman" panose="02020603050405020304" pitchFamily="18" charset="0"/>
              </a:rPr>
              <a:t>	</a:t>
            </a:r>
            <a:r>
              <a:rPr lang="en-CA" sz="2000" dirty="0" err="1">
                <a:solidFill>
                  <a:schemeClr val="tx1"/>
                </a:solidFill>
                <a:latin typeface="Times New Roman" panose="02020603050405020304" pitchFamily="18" charset="0"/>
                <a:cs typeface="Times New Roman" panose="02020603050405020304" pitchFamily="18" charset="0"/>
              </a:rPr>
              <a:t>AndGuidance</a:t>
            </a:r>
            <a:r>
              <a:rPr lang="en-CA" sz="2000" dirty="0">
                <a:solidFill>
                  <a:schemeClr val="tx1"/>
                </a:solidFill>
                <a:latin typeface="Times New Roman" panose="02020603050405020304" pitchFamily="18" charset="0"/>
                <a:cs typeface="Times New Roman" panose="02020603050405020304" pitchFamily="18" charset="0"/>
              </a:rPr>
              <a:t>/DH_4006530</a:t>
            </a: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solidFill>
                <a:srgbClr val="20754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3757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 Errors</a:t>
            </a:r>
          </a:p>
        </p:txBody>
      </p:sp>
      <p:sp>
        <p:nvSpPr>
          <p:cNvPr id="3" name="Content Placeholder 2"/>
          <p:cNvSpPr>
            <a:spLocks noGrp="1"/>
          </p:cNvSpPr>
          <p:nvPr>
            <p:ph idx="1"/>
          </p:nvPr>
        </p:nvSpPr>
        <p:spPr/>
        <p:txBody>
          <a:bodyPr/>
          <a:lstStyle/>
          <a:p>
            <a:pPr marL="0" indent="0">
              <a:buNone/>
            </a:pPr>
            <a:r>
              <a:rPr lang="en-CA" sz="2000" b="1" dirty="0">
                <a:solidFill>
                  <a:srgbClr val="C00000"/>
                </a:solidFill>
                <a:latin typeface="Times New Roman" panose="02020603050405020304" pitchFamily="18" charset="0"/>
                <a:cs typeface="Times New Roman" panose="02020603050405020304" pitchFamily="18" charset="0"/>
              </a:rPr>
              <a:t>Reference (Find the 5 Errors)</a:t>
            </a:r>
          </a:p>
          <a:p>
            <a:pPr marL="0" indent="0">
              <a:buNone/>
            </a:pPr>
            <a:endParaRPr lang="en-CA" sz="2000" b="1"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Canadian Nurses Association (CNA). (2017) </a:t>
            </a:r>
            <a:r>
              <a:rPr lang="en-US" sz="1600" i="1" dirty="0">
                <a:latin typeface="Times New Roman" panose="02020603050405020304" pitchFamily="18" charset="0"/>
                <a:cs typeface="Times New Roman" panose="02020603050405020304" pitchFamily="18" charset="0"/>
              </a:rPr>
              <a:t>Code of Ethics for Registered Nurses</a:t>
            </a: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Ottawa, ON: CNA. Retrieved from </a:t>
            </a:r>
          </a:p>
          <a:p>
            <a:pPr marL="0" indent="0">
              <a:buNone/>
            </a:pPr>
            <a:r>
              <a:rPr lang="en-US" sz="1600" dirty="0">
                <a:solidFill>
                  <a:schemeClr val="tx1"/>
                </a:solidFill>
                <a:latin typeface="Times New Roman" panose="02020603050405020304" pitchFamily="18" charset="0"/>
                <a:cs typeface="Times New Roman" panose="02020603050405020304" pitchFamily="18" charset="0"/>
                <a:hlinkClick r:id="rId2"/>
              </a:rPr>
              <a:t>	https://www.cna-aiic.ca/en/nursing/regulated-nursing-in-canada/nursing-ethics</a:t>
            </a:r>
            <a:endParaRPr lang="en-US" sz="1600" dirty="0">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endParaRPr lang="en-CA" sz="2000" b="1" dirty="0">
              <a:latin typeface="Times New Roman" panose="02020603050405020304" pitchFamily="18" charset="0"/>
              <a:cs typeface="Times New Roman" panose="02020603050405020304" pitchFamily="18" charset="0"/>
            </a:endParaRP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5201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 - Correct</a:t>
            </a:r>
          </a:p>
        </p:txBody>
      </p:sp>
      <p:sp>
        <p:nvSpPr>
          <p:cNvPr id="3" name="Content Placeholder 2"/>
          <p:cNvSpPr>
            <a:spLocks noGrp="1"/>
          </p:cNvSpPr>
          <p:nvPr>
            <p:ph idx="1"/>
          </p:nvPr>
        </p:nvSpPr>
        <p:spPr>
          <a:xfrm>
            <a:off x="247650" y="1676400"/>
            <a:ext cx="8550275" cy="4495800"/>
          </a:xfrm>
        </p:spPr>
        <p:txBody>
          <a:bodyPr/>
          <a:lstStyle/>
          <a:p>
            <a:pPr marL="0" indent="0">
              <a:buNone/>
            </a:pPr>
            <a:r>
              <a:rPr lang="en-CA" sz="1800" b="1" dirty="0">
                <a:latin typeface="Calibri" panose="020F0502020204030204" pitchFamily="34" charset="0"/>
                <a:cs typeface="Calibri" panose="020F0502020204030204" pitchFamily="34" charset="0"/>
              </a:rPr>
              <a:t>Incorrect:</a:t>
            </a:r>
          </a:p>
          <a:p>
            <a:pPr marL="0" indent="0">
              <a:buNone/>
            </a:pPr>
            <a:r>
              <a:rPr lang="en-US" sz="1800" dirty="0">
                <a:latin typeface="Times New Roman" panose="02020603050405020304" pitchFamily="18" charset="0"/>
                <a:cs typeface="Times New Roman" panose="02020603050405020304" pitchFamily="18" charset="0"/>
              </a:rPr>
              <a:t>Canadian Nurses Association </a:t>
            </a:r>
            <a:r>
              <a:rPr lang="en-US" sz="1800" b="1" dirty="0">
                <a:solidFill>
                  <a:srgbClr val="C00000"/>
                </a:solidFill>
                <a:latin typeface="Times New Roman" panose="02020603050405020304" pitchFamily="18" charset="0"/>
                <a:cs typeface="Times New Roman" panose="02020603050405020304" pitchFamily="18" charset="0"/>
              </a:rPr>
              <a:t>(CNA). </a:t>
            </a:r>
            <a:r>
              <a:rPr lang="en-US" sz="1800" dirty="0">
                <a:latin typeface="Times New Roman" panose="02020603050405020304" pitchFamily="18" charset="0"/>
                <a:cs typeface="Times New Roman" panose="02020603050405020304" pitchFamily="18" charset="0"/>
              </a:rPr>
              <a:t>(2017</a:t>
            </a:r>
            <a:r>
              <a:rPr lang="en-US" sz="1800" dirty="0"/>
              <a:t>)</a:t>
            </a:r>
            <a:r>
              <a:rPr lang="en-US" sz="1800" dirty="0">
                <a:solidFill>
                  <a:srgbClr val="FF0000"/>
                </a:solidFill>
              </a:rPr>
              <a:t>.</a:t>
            </a:r>
            <a:r>
              <a:rPr lang="en-US" sz="1800" b="1" dirty="0">
                <a:solidFill>
                  <a:srgbClr val="FF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Code of </a:t>
            </a:r>
            <a:r>
              <a:rPr lang="en-US" sz="1800" b="1" i="1" dirty="0">
                <a:solidFill>
                  <a:srgbClr val="C00000"/>
                </a:solidFill>
                <a:latin typeface="Times New Roman" panose="02020603050405020304" pitchFamily="18" charset="0"/>
                <a:cs typeface="Times New Roman" panose="02020603050405020304" pitchFamily="18" charset="0"/>
              </a:rPr>
              <a:t>E</a:t>
            </a:r>
            <a:r>
              <a:rPr lang="en-US" sz="1800" i="1" dirty="0">
                <a:latin typeface="Times New Roman" panose="02020603050405020304" pitchFamily="18" charset="0"/>
                <a:cs typeface="Times New Roman" panose="02020603050405020304" pitchFamily="18" charset="0"/>
              </a:rPr>
              <a:t>thics for </a:t>
            </a:r>
            <a:r>
              <a:rPr lang="en-US" sz="1800" b="1" i="1" dirty="0">
                <a:solidFill>
                  <a:srgbClr val="C00000"/>
                </a:solidFill>
                <a:latin typeface="Times New Roman" panose="02020603050405020304" pitchFamily="18" charset="0"/>
                <a:cs typeface="Times New Roman" panose="02020603050405020304" pitchFamily="18" charset="0"/>
              </a:rPr>
              <a:t>R</a:t>
            </a:r>
            <a:r>
              <a:rPr lang="en-US" sz="1800" i="1" dirty="0">
                <a:latin typeface="Times New Roman" panose="02020603050405020304" pitchFamily="18" charset="0"/>
                <a:cs typeface="Times New Roman" panose="02020603050405020304" pitchFamily="18" charset="0"/>
              </a:rPr>
              <a:t>egistered </a:t>
            </a:r>
          </a:p>
          <a:p>
            <a:pPr marL="0" indent="0">
              <a:buNone/>
            </a:pPr>
            <a:r>
              <a:rPr lang="en-US" sz="1800" b="1" i="1" dirty="0">
                <a:solidFill>
                  <a:srgbClr val="C00000"/>
                </a:solidFill>
                <a:latin typeface="Times New Roman" panose="02020603050405020304" pitchFamily="18" charset="0"/>
                <a:cs typeface="Times New Roman" panose="02020603050405020304" pitchFamily="18" charset="0"/>
              </a:rPr>
              <a:t>	N</a:t>
            </a:r>
            <a:r>
              <a:rPr lang="en-US" sz="1800" i="1" dirty="0">
                <a:latin typeface="Times New Roman" panose="02020603050405020304" pitchFamily="18" charset="0"/>
                <a:cs typeface="Times New Roman" panose="02020603050405020304" pitchFamily="18" charset="0"/>
              </a:rPr>
              <a:t>urses</a:t>
            </a:r>
            <a:r>
              <a:rPr lang="en-US" sz="1800" dirty="0">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Ottawa, ON</a:t>
            </a:r>
            <a:r>
              <a:rPr lang="en-US" sz="1800" dirty="0">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CNA</a:t>
            </a:r>
            <a:r>
              <a:rPr lang="en-US" sz="1800" dirty="0">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Retrieved from </a:t>
            </a:r>
          </a:p>
          <a:p>
            <a:pPr marL="0" indent="0">
              <a:buNone/>
            </a:pPr>
            <a:r>
              <a:rPr lang="en-US" sz="1800" dirty="0">
                <a:solidFill>
                  <a:schemeClr val="tx1"/>
                </a:solidFill>
                <a:latin typeface="Times New Roman" panose="02020603050405020304" pitchFamily="18" charset="0"/>
                <a:cs typeface="Times New Roman" panose="02020603050405020304" pitchFamily="18" charset="0"/>
                <a:hlinkClick r:id="rId2"/>
              </a:rPr>
              <a:t>	https://www.cna-aiic.ca/en/nursing/regulated-nursing-in-canada/nursing-ethics</a:t>
            </a:r>
            <a:r>
              <a:rPr lang="en-US" sz="1800" dirty="0">
                <a:solidFill>
                  <a:schemeClr val="tx1"/>
                </a:solidFill>
                <a:latin typeface="Times New Roman" panose="02020603050405020304" pitchFamily="18" charset="0"/>
                <a:cs typeface="Times New Roman" panose="02020603050405020304" pitchFamily="18" charset="0"/>
              </a:rPr>
              <a:t>           	</a:t>
            </a:r>
          </a:p>
          <a:p>
            <a:pPr marL="0" indent="0">
              <a:buNone/>
            </a:pPr>
            <a:endParaRPr lang="en-CA" sz="1800" b="1" dirty="0">
              <a:latin typeface="Times New Roman" panose="02020603050405020304" pitchFamily="18" charset="0"/>
              <a:cs typeface="Times New Roman" panose="02020603050405020304" pitchFamily="18" charset="0"/>
            </a:endParaRPr>
          </a:p>
          <a:p>
            <a:pPr marL="0" indent="0">
              <a:buNone/>
            </a:pPr>
            <a:r>
              <a:rPr lang="en-CA" sz="1800" b="1" dirty="0">
                <a:latin typeface="Calibri" panose="020F0502020204030204" pitchFamily="34" charset="0"/>
                <a:cs typeface="Calibri" panose="020F0502020204030204" pitchFamily="34" charset="0"/>
              </a:rPr>
              <a:t>Correct:</a:t>
            </a:r>
            <a:endParaRPr lang="en-CA" sz="1800" b="1"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Canadian Nurses Association. (2017). </a:t>
            </a:r>
            <a:r>
              <a:rPr lang="en-US" sz="1800" i="1" dirty="0">
                <a:latin typeface="Times New Roman" panose="02020603050405020304" pitchFamily="18" charset="0"/>
                <a:cs typeface="Times New Roman" panose="02020603050405020304" pitchFamily="18" charset="0"/>
              </a:rPr>
              <a:t>Code of ethics for registered nurses</a:t>
            </a:r>
            <a:r>
              <a:rPr lang="en-US" sz="1800" dirty="0">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2"/>
              </a:rPr>
              <a:t> 	https://www.cna-aiic.ca/en/nursing/regulated-nursing-in-canada/nursing-ethics</a:t>
            </a: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r>
              <a:rPr lang="en-CA" sz="1800" b="1" dirty="0">
                <a:latin typeface="Times New Roman" panose="02020603050405020304" pitchFamily="18" charset="0"/>
                <a:cs typeface="Times New Roman" panose="02020603050405020304" pitchFamily="18" charset="0"/>
              </a:rPr>
              <a:t> </a:t>
            </a: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7475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List- Same Author </a:t>
            </a:r>
          </a:p>
        </p:txBody>
      </p:sp>
      <p:sp>
        <p:nvSpPr>
          <p:cNvPr id="3" name="Content Placeholder 2"/>
          <p:cNvSpPr>
            <a:spLocks noGrp="1"/>
          </p:cNvSpPr>
          <p:nvPr>
            <p:ph idx="1"/>
          </p:nvPr>
        </p:nvSpPr>
        <p:spPr>
          <a:xfrm>
            <a:off x="228600" y="1752600"/>
            <a:ext cx="8550275" cy="4495800"/>
          </a:xfrm>
        </p:spPr>
        <p:txBody>
          <a:bodyPr/>
          <a:lstStyle/>
          <a:p>
            <a:pPr marL="0" indent="0">
              <a:buNone/>
            </a:pPr>
            <a:r>
              <a:rPr lang="en-US" b="1" u="sng" dirty="0">
                <a:latin typeface="Times New Roman" panose="02020603050405020304" pitchFamily="18" charset="0"/>
                <a:cs typeface="Times New Roman" panose="02020603050405020304" pitchFamily="18" charset="0"/>
              </a:rPr>
              <a:t>Ascending order by year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Canadian Nurses Association. (2008). </a:t>
            </a:r>
            <a:r>
              <a:rPr lang="en-US" sz="1600" i="1" dirty="0">
                <a:latin typeface="Times New Roman" panose="02020603050405020304" pitchFamily="18" charset="0"/>
                <a:cs typeface="Times New Roman" panose="02020603050405020304" pitchFamily="18" charset="0"/>
              </a:rPr>
              <a:t>Code of ethics for registered nurses</a:t>
            </a: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hlinkClick r:id="rId2"/>
              </a:rPr>
              <a:t>	https://www.cna-aiic.ca/~/media/cna/files/en/codeofethics.pdf</a:t>
            </a:r>
            <a:endParaRPr lang="en-US" sz="1600" dirty="0">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Canadian Nurses Association. (2017). </a:t>
            </a:r>
            <a:r>
              <a:rPr lang="en-US" sz="1600" i="1" dirty="0">
                <a:latin typeface="Times New Roman" panose="02020603050405020304" pitchFamily="18" charset="0"/>
                <a:cs typeface="Times New Roman" panose="02020603050405020304" pitchFamily="18" charset="0"/>
              </a:rPr>
              <a:t>Code of ethics for registered nurses</a:t>
            </a: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hlinkClick r:id="rId3"/>
              </a:rPr>
              <a:t>https://www.cna-aiic.ca/en/nursing/regulated-nursing-in-canada/nursing-ethics</a:t>
            </a:r>
            <a:endParaRPr lang="en-US" sz="1600" dirty="0">
              <a:solidFill>
                <a:srgbClr val="7030A0"/>
              </a:solidFill>
            </a:endParaRPr>
          </a:p>
          <a:p>
            <a:pPr marL="0" indent="0">
              <a:buNone/>
            </a:pPr>
            <a:endParaRPr lang="en-US" sz="2000" dirty="0">
              <a:solidFill>
                <a:srgbClr val="7030A0"/>
              </a:solidFill>
            </a:endParaRPr>
          </a:p>
          <a:p>
            <a:r>
              <a:rPr lang="en-US" sz="2000" dirty="0">
                <a:solidFill>
                  <a:srgbClr val="7030A0"/>
                </a:solidFill>
              </a:rPr>
              <a:t>See APA Tip # 21a   (APA, 2020, p. 303).</a:t>
            </a:r>
          </a:p>
          <a:p>
            <a:endParaRPr lang="en-US" dirty="0"/>
          </a:p>
        </p:txBody>
      </p:sp>
    </p:spTree>
    <p:extLst>
      <p:ext uri="{BB962C8B-B14F-4D97-AF65-F5344CB8AC3E}">
        <p14:creationId xmlns:p14="http://schemas.microsoft.com/office/powerpoint/2010/main" val="42263476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Location: Publisher </a:t>
            </a:r>
          </a:p>
        </p:txBody>
      </p:sp>
      <p:sp>
        <p:nvSpPr>
          <p:cNvPr id="3" name="Content Placeholder 2"/>
          <p:cNvSpPr>
            <a:spLocks noGrp="1"/>
          </p:cNvSpPr>
          <p:nvPr>
            <p:ph idx="1"/>
          </p:nvPr>
        </p:nvSpPr>
        <p:spPr>
          <a:xfrm>
            <a:off x="228600" y="1295400"/>
            <a:ext cx="8855075" cy="4724400"/>
          </a:xfrm>
        </p:spPr>
        <p:txBody>
          <a:bodyPr/>
          <a:lstStyle/>
          <a:p>
            <a:pPr marL="0" indent="0">
              <a:spcBef>
                <a:spcPts val="0"/>
              </a:spcBef>
              <a:buNone/>
            </a:pPr>
            <a:r>
              <a:rPr lang="en-US" sz="1800" dirty="0">
                <a:latin typeface="Times New Roman" panose="02020603050405020304" pitchFamily="18" charset="0"/>
                <a:cs typeface="Times New Roman" panose="02020603050405020304" pitchFamily="18" charset="0"/>
              </a:rPr>
              <a:t>	</a:t>
            </a:r>
            <a:endParaRPr lang="en-US" sz="1800" b="1" dirty="0">
              <a:latin typeface="Calibri" panose="020F0502020204030204" pitchFamily="34" charset="0"/>
              <a:cs typeface="Calibri" panose="020F0502020204030204" pitchFamily="34" charset="0"/>
            </a:endParaRPr>
          </a:p>
          <a:p>
            <a:pPr marL="0" indent="0">
              <a:spcBef>
                <a:spcPts val="0"/>
              </a:spcBef>
              <a:buNone/>
            </a:pPr>
            <a:r>
              <a:rPr lang="en-US" sz="1800" b="1" dirty="0">
                <a:latin typeface="Calibri" panose="020F0502020204030204" pitchFamily="34" charset="0"/>
                <a:cs typeface="Calibri" panose="020F0502020204030204" pitchFamily="34" charset="0"/>
              </a:rPr>
              <a:t>Correct: APA (2010) 6</a:t>
            </a:r>
            <a:r>
              <a:rPr lang="en-US" sz="1800" b="1" baseline="30000" dirty="0">
                <a:latin typeface="Calibri" panose="020F0502020204030204" pitchFamily="34" charset="0"/>
                <a:cs typeface="Calibri" panose="020F0502020204030204" pitchFamily="34" charset="0"/>
              </a:rPr>
              <a:t>th</a:t>
            </a:r>
            <a:r>
              <a:rPr lang="en-US" sz="1800" b="1" dirty="0">
                <a:latin typeface="Calibri" panose="020F0502020204030204" pitchFamily="34" charset="0"/>
                <a:cs typeface="Calibri" panose="020F0502020204030204" pitchFamily="34" charset="0"/>
              </a:rPr>
              <a:t> ed.</a:t>
            </a:r>
          </a:p>
          <a:p>
            <a:pPr marL="0" indent="0">
              <a:spcBef>
                <a:spcPts val="0"/>
              </a:spcBef>
              <a:buNone/>
            </a:pPr>
            <a:r>
              <a:rPr lang="en-US" sz="1800" dirty="0">
                <a:latin typeface="Times New Roman" panose="02020603050405020304" pitchFamily="18" charset="0"/>
                <a:cs typeface="Times New Roman" panose="02020603050405020304" pitchFamily="18" charset="0"/>
              </a:rPr>
              <a:t>United Nations. (2016). </a:t>
            </a:r>
            <a:r>
              <a:rPr lang="en-US" sz="1800" i="1" dirty="0">
                <a:latin typeface="Times New Roman" panose="02020603050405020304" pitchFamily="18" charset="0"/>
                <a:cs typeface="Times New Roman" panose="02020603050405020304" pitchFamily="18" charset="0"/>
              </a:rPr>
              <a:t>Convention on the rights of persons with disabilities (CRPD), 	2006. </a:t>
            </a:r>
            <a:r>
              <a:rPr lang="en-US" sz="1800" b="1" dirty="0">
                <a:solidFill>
                  <a:schemeClr val="accent6">
                    <a:lumMod val="60000"/>
                    <a:lumOff val="40000"/>
                  </a:schemeClr>
                </a:solidFill>
                <a:latin typeface="Times New Roman" panose="02020603050405020304" pitchFamily="18" charset="0"/>
                <a:cs typeface="Times New Roman" panose="02020603050405020304" pitchFamily="18" charset="0"/>
              </a:rPr>
              <a:t>New York, NY: Author</a:t>
            </a:r>
            <a:r>
              <a:rPr lang="en-US" sz="18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1800" b="1" dirty="0">
                <a:solidFill>
                  <a:schemeClr val="accent2">
                    <a:lumMod val="60000"/>
                    <a:lumOff val="40000"/>
                  </a:schemeClr>
                </a:solidFill>
                <a:latin typeface="Times New Roman" panose="02020603050405020304" pitchFamily="18" charset="0"/>
                <a:cs typeface="Times New Roman" panose="02020603050405020304" pitchFamily="18" charset="0"/>
              </a:rPr>
              <a:t>Retrieved from </a:t>
            </a: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2"/>
              </a:rPr>
              <a:t>https://www.un.org/development/desa/disabilities/convention-on-the-</a:t>
            </a:r>
            <a:r>
              <a:rPr lang="en-US" sz="1800" dirty="0">
                <a:latin typeface="Times New Roman" panose="02020603050405020304" pitchFamily="18" charset="0"/>
                <a:cs typeface="Times New Roman" panose="02020603050405020304" pitchFamily="18" charset="0"/>
              </a:rPr>
              <a:t>	rights-of-         </a:t>
            </a:r>
          </a:p>
          <a:p>
            <a:pPr marL="0" indent="0">
              <a:spcBef>
                <a:spcPts val="0"/>
              </a:spcBef>
              <a:buNone/>
            </a:pPr>
            <a:r>
              <a:rPr lang="en-US" sz="1800" dirty="0">
                <a:latin typeface="Times New Roman" panose="02020603050405020304" pitchFamily="18" charset="0"/>
                <a:cs typeface="Times New Roman" panose="02020603050405020304" pitchFamily="18" charset="0"/>
              </a:rPr>
              <a:t>                persons-with-disabilities.html</a:t>
            </a:r>
          </a:p>
          <a:p>
            <a:pPr marL="0" indent="0">
              <a:spcBef>
                <a:spcPts val="0"/>
              </a:spcBef>
              <a:buNone/>
            </a:pPr>
            <a:endParaRPr lang="en-US" sz="1800" b="1" dirty="0">
              <a:latin typeface="Calibri" panose="020F0502020204030204" pitchFamily="34" charset="0"/>
              <a:cs typeface="Calibri" panose="020F0502020204030204" pitchFamily="34" charset="0"/>
            </a:endParaRPr>
          </a:p>
          <a:p>
            <a:pPr marL="0" indent="0">
              <a:spcBef>
                <a:spcPts val="0"/>
              </a:spcBef>
              <a:buNone/>
            </a:pPr>
            <a:endParaRPr lang="en-US" sz="1800" b="1" dirty="0">
              <a:latin typeface="Calibri" panose="020F0502020204030204" pitchFamily="34" charset="0"/>
              <a:cs typeface="Calibri" panose="020F0502020204030204" pitchFamily="34" charset="0"/>
            </a:endParaRPr>
          </a:p>
          <a:p>
            <a:pPr marL="0" indent="0">
              <a:spcBef>
                <a:spcPts val="0"/>
              </a:spcBef>
              <a:buNone/>
            </a:pPr>
            <a:r>
              <a:rPr lang="en-US" sz="1800" b="1" dirty="0">
                <a:latin typeface="Calibri" panose="020F0502020204030204" pitchFamily="34" charset="0"/>
                <a:cs typeface="Calibri" panose="020F0502020204030204" pitchFamily="34" charset="0"/>
              </a:rPr>
              <a:t>Correct: APA (2020) 7</a:t>
            </a:r>
            <a:r>
              <a:rPr lang="en-US" sz="1800" b="1" baseline="30000" dirty="0">
                <a:latin typeface="Calibri" panose="020F0502020204030204" pitchFamily="34" charset="0"/>
                <a:cs typeface="Calibri" panose="020F0502020204030204" pitchFamily="34" charset="0"/>
              </a:rPr>
              <a:t>th</a:t>
            </a:r>
            <a:r>
              <a:rPr lang="en-US" sz="1800" b="1" dirty="0">
                <a:latin typeface="Calibri" panose="020F0502020204030204" pitchFamily="34" charset="0"/>
                <a:cs typeface="Calibri" panose="020F0502020204030204" pitchFamily="34" charset="0"/>
              </a:rPr>
              <a:t> ed.</a:t>
            </a:r>
          </a:p>
          <a:p>
            <a:pPr marL="0" indent="0">
              <a:spcBef>
                <a:spcPts val="0"/>
              </a:spcBef>
              <a:buNone/>
            </a:pPr>
            <a:r>
              <a:rPr lang="en-US" sz="1800" dirty="0">
                <a:latin typeface="Times New Roman" panose="02020603050405020304" pitchFamily="18" charset="0"/>
                <a:cs typeface="Times New Roman" panose="02020603050405020304" pitchFamily="18" charset="0"/>
              </a:rPr>
              <a:t>United Nations. (2016). </a:t>
            </a:r>
            <a:r>
              <a:rPr lang="en-US" sz="1800" i="1" dirty="0">
                <a:latin typeface="Times New Roman" panose="02020603050405020304" pitchFamily="18" charset="0"/>
                <a:cs typeface="Times New Roman" panose="02020603050405020304" pitchFamily="18" charset="0"/>
              </a:rPr>
              <a:t>Convention on the rights of persons with disabilities (CRPD), 2006. </a:t>
            </a:r>
          </a:p>
          <a:p>
            <a:pPr marL="0" indent="0">
              <a:spcBef>
                <a:spcPts val="0"/>
              </a:spcBef>
              <a:buNone/>
            </a:pPr>
            <a:r>
              <a:rPr lang="en-US" sz="1800" i="1" dirty="0">
                <a:latin typeface="Times New Roman" panose="02020603050405020304" pitchFamily="18" charset="0"/>
                <a:cs typeface="Times New Roman" panose="02020603050405020304" pitchFamily="18" charset="0"/>
                <a:hlinkClick r:id="rId3"/>
              </a:rPr>
              <a:t>               </a:t>
            </a:r>
            <a:r>
              <a:rPr lang="en-US" sz="1800" dirty="0">
                <a:latin typeface="Times New Roman" panose="02020603050405020304" pitchFamily="18" charset="0"/>
                <a:cs typeface="Times New Roman" panose="02020603050405020304" pitchFamily="18" charset="0"/>
                <a:hlinkClick r:id="rId3"/>
              </a:rPr>
              <a:t>https://www.un.org/development/desa/disabilities/convention-on-the-rights-of-          </a:t>
            </a:r>
          </a:p>
          <a:p>
            <a:pPr marL="0" indent="0">
              <a:spcBef>
                <a:spcPts val="0"/>
              </a:spcBef>
              <a:buNone/>
            </a:pPr>
            <a:r>
              <a:rPr lang="en-US" sz="1800" dirty="0">
                <a:latin typeface="Times New Roman" panose="02020603050405020304" pitchFamily="18" charset="0"/>
                <a:cs typeface="Times New Roman" panose="02020603050405020304" pitchFamily="18" charset="0"/>
                <a:hlinkClick r:id="rId3"/>
              </a:rPr>
              <a:t>               persons-with-disabilities.html</a:t>
            </a:r>
            <a:endParaRPr lang="en-US" sz="1800" dirty="0">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a:solidFill>
                  <a:srgbClr val="7030A0"/>
                </a:solidFill>
              </a:rPr>
              <a:t>                   See APA Tip #30a – location of published no longer needed </a:t>
            </a:r>
          </a:p>
          <a:p>
            <a:pPr marL="0" indent="0">
              <a:buNone/>
            </a:pPr>
            <a:r>
              <a:rPr lang="en-US" sz="2000" dirty="0">
                <a:solidFill>
                  <a:srgbClr val="7030A0"/>
                </a:solidFill>
              </a:rPr>
              <a:t>                                         (APA, 2020, p. 322, 324, 330-331, 334-335, 297).</a:t>
            </a: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13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0600"/>
            <a:ext cx="7407275" cy="609600"/>
          </a:xfrm>
        </p:spPr>
        <p:txBody>
          <a:bodyPr/>
          <a:lstStyle/>
          <a:p>
            <a:r>
              <a:rPr lang="en-US" sz="3200" dirty="0"/>
              <a:t>APA Workshop Resources Available on </a:t>
            </a:r>
            <a:br>
              <a:rPr lang="en-US" sz="3200" dirty="0"/>
            </a:br>
            <a:r>
              <a:rPr lang="en-US" sz="3200" dirty="0"/>
              <a:t>    College of Nursing, USask Website</a:t>
            </a:r>
            <a:endParaRPr lang="en-US" dirty="0"/>
          </a:p>
        </p:txBody>
      </p:sp>
      <p:sp>
        <p:nvSpPr>
          <p:cNvPr id="3" name="Content Placeholder 2"/>
          <p:cNvSpPr>
            <a:spLocks noGrp="1"/>
          </p:cNvSpPr>
          <p:nvPr>
            <p:ph idx="1"/>
          </p:nvPr>
        </p:nvSpPr>
        <p:spPr/>
        <p:txBody>
          <a:bodyPr/>
          <a:lstStyle/>
          <a:p>
            <a:endParaRPr lang="en-US" sz="2000" b="1" dirty="0"/>
          </a:p>
          <a:p>
            <a:pPr marL="0" indent="0">
              <a:buNone/>
            </a:pPr>
            <a:r>
              <a:rPr lang="en-US" sz="2400" b="1" dirty="0">
                <a:hlinkClick r:id="rId2"/>
              </a:rPr>
              <a:t>https://nursing.usask.ca/</a:t>
            </a:r>
            <a:endParaRPr lang="en-US" sz="2400" b="1" dirty="0"/>
          </a:p>
          <a:p>
            <a:pPr marL="0" indent="0">
              <a:buNone/>
            </a:pPr>
            <a:endParaRPr lang="en-US" sz="2400" b="1" dirty="0"/>
          </a:p>
          <a:p>
            <a:r>
              <a:rPr lang="en-US" sz="2400" b="1" dirty="0"/>
              <a:t>Select on Students </a:t>
            </a:r>
          </a:p>
          <a:p>
            <a:r>
              <a:rPr lang="en-US" sz="2400" b="1" dirty="0"/>
              <a:t>Select on Scholarly Writing </a:t>
            </a:r>
          </a:p>
          <a:p>
            <a:r>
              <a:rPr lang="en-US" sz="2400" b="1" dirty="0"/>
              <a:t>Scroll down to bottom on page </a:t>
            </a:r>
          </a:p>
          <a:p>
            <a:pPr marL="0" indent="0">
              <a:buNone/>
            </a:pPr>
            <a:r>
              <a:rPr lang="en-US" sz="2400" b="1" dirty="0">
                <a:hlinkClick r:id="rId3"/>
              </a:rPr>
              <a:t>    https://nursing.usask.ca/scholarly-writing/overview.php</a:t>
            </a:r>
            <a:endParaRPr lang="en-US" sz="2400" b="1" dirty="0"/>
          </a:p>
          <a:p>
            <a:endParaRPr lang="en-US" sz="2400" b="1" dirty="0"/>
          </a:p>
          <a:p>
            <a:r>
              <a:rPr lang="en-US" sz="2400" b="1" dirty="0"/>
              <a:t>Additional APA Resources for Students</a:t>
            </a:r>
            <a:endParaRPr lang="en-US" sz="2000" dirty="0"/>
          </a:p>
          <a:p>
            <a:pPr marL="0" indent="0">
              <a:buNone/>
            </a:pPr>
            <a:endParaRPr lang="en-US" dirty="0"/>
          </a:p>
        </p:txBody>
      </p:sp>
    </p:spTree>
    <p:extLst>
      <p:ext uri="{BB962C8B-B14F-4D97-AF65-F5344CB8AC3E}">
        <p14:creationId xmlns:p14="http://schemas.microsoft.com/office/powerpoint/2010/main" val="30804078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 Same Author and Year, Different Title</a:t>
            </a:r>
          </a:p>
        </p:txBody>
      </p:sp>
      <p:sp>
        <p:nvSpPr>
          <p:cNvPr id="3" name="Content Placeholder 2"/>
          <p:cNvSpPr>
            <a:spLocks noGrp="1"/>
          </p:cNvSpPr>
          <p:nvPr>
            <p:ph idx="1"/>
          </p:nvPr>
        </p:nvSpPr>
        <p:spPr/>
        <p:txBody>
          <a:bodyPr/>
          <a:lstStyle/>
          <a:p>
            <a:pPr marL="0" indent="0">
              <a:spcBef>
                <a:spcPts val="0"/>
              </a:spcBef>
              <a:buNone/>
            </a:pPr>
            <a:r>
              <a:rPr lang="en-US" sz="2000" dirty="0"/>
              <a:t>Government of Canada. (2018a). </a:t>
            </a:r>
            <a:r>
              <a:rPr lang="en-US" sz="2000" i="1" dirty="0"/>
              <a:t>Cannabis legalization and regulation.</a:t>
            </a:r>
          </a:p>
          <a:p>
            <a:pPr marL="0" indent="0">
              <a:spcBef>
                <a:spcPts val="0"/>
              </a:spcBef>
              <a:buNone/>
            </a:pPr>
            <a:r>
              <a:rPr lang="en-US" sz="2000" i="1" dirty="0"/>
              <a:t>	</a:t>
            </a:r>
            <a:r>
              <a:rPr lang="en-US" sz="2000" dirty="0"/>
              <a:t>Department of Justice. https://www.justice.gc.ca/eng/cj-jp/cannabis/</a:t>
            </a:r>
            <a:r>
              <a:rPr lang="en-US" dirty="0"/>
              <a:t> </a:t>
            </a:r>
          </a:p>
          <a:p>
            <a:pPr marL="0" indent="0">
              <a:buNone/>
            </a:pPr>
            <a:endParaRPr lang="en-CA" sz="2000" dirty="0"/>
          </a:p>
          <a:p>
            <a:pPr marL="0" indent="0">
              <a:buNone/>
            </a:pPr>
            <a:r>
              <a:rPr lang="en-CA" sz="2000" dirty="0"/>
              <a:t>Government of Canada. (2018b). </a:t>
            </a:r>
            <a:r>
              <a:rPr lang="en-CA" sz="2000" i="1" dirty="0"/>
              <a:t>Social determinants of health and health </a:t>
            </a:r>
          </a:p>
          <a:p>
            <a:pPr marL="0" indent="0">
              <a:buNone/>
            </a:pPr>
            <a:r>
              <a:rPr lang="en-CA" sz="2000" i="1" dirty="0"/>
              <a:t>	equalities</a:t>
            </a:r>
            <a:r>
              <a:rPr lang="en-CA" sz="2000" dirty="0"/>
              <a:t>. </a:t>
            </a:r>
            <a:r>
              <a:rPr lang="en-US" sz="2000" dirty="0"/>
              <a:t>https://www.canada.ca/en/public-health/services/health-</a:t>
            </a:r>
          </a:p>
          <a:p>
            <a:pPr marL="0" indent="0">
              <a:buNone/>
            </a:pPr>
            <a:r>
              <a:rPr lang="en-US" sz="2000" dirty="0"/>
              <a:t>	promotion/population-health/what-determines-health.html</a:t>
            </a:r>
          </a:p>
          <a:p>
            <a:endParaRPr lang="en-US" sz="2000" dirty="0">
              <a:solidFill>
                <a:srgbClr val="7030A0"/>
              </a:solidFill>
            </a:endParaRPr>
          </a:p>
          <a:p>
            <a:endParaRPr lang="en-US" sz="2000" dirty="0">
              <a:solidFill>
                <a:srgbClr val="7030A0"/>
              </a:solidFill>
            </a:endParaRPr>
          </a:p>
          <a:p>
            <a:r>
              <a:rPr lang="en-US" sz="2000" dirty="0">
                <a:solidFill>
                  <a:srgbClr val="7030A0"/>
                </a:solidFill>
              </a:rPr>
              <a:t>See APA Tip # 21b  - Alpha order of first word in the title </a:t>
            </a:r>
          </a:p>
          <a:p>
            <a:pPr marL="0" indent="0">
              <a:buNone/>
            </a:pPr>
            <a:r>
              <a:rPr lang="en-US" sz="2000" dirty="0">
                <a:solidFill>
                  <a:srgbClr val="7030A0"/>
                </a:solidFill>
              </a:rPr>
              <a:t>                                             (APA, 2020, pp. 304-305).</a:t>
            </a:r>
          </a:p>
          <a:p>
            <a:endParaRPr lang="en-US" dirty="0"/>
          </a:p>
          <a:p>
            <a:endParaRPr lang="en-US" dirty="0"/>
          </a:p>
        </p:txBody>
      </p:sp>
    </p:spTree>
    <p:extLst>
      <p:ext uri="{BB962C8B-B14F-4D97-AF65-F5344CB8AC3E}">
        <p14:creationId xmlns:p14="http://schemas.microsoft.com/office/powerpoint/2010/main" val="31619321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APA Reference Errors</a:t>
            </a:r>
          </a:p>
        </p:txBody>
      </p:sp>
      <p:sp>
        <p:nvSpPr>
          <p:cNvPr id="3" name="Content Placeholder 2"/>
          <p:cNvSpPr>
            <a:spLocks noGrp="1"/>
          </p:cNvSpPr>
          <p:nvPr>
            <p:ph idx="1"/>
          </p:nvPr>
        </p:nvSpPr>
        <p:spPr/>
        <p:txBody>
          <a:bodyPr/>
          <a:lstStyle/>
          <a:p>
            <a:pPr marL="0" indent="0">
              <a:buNone/>
            </a:pPr>
            <a:endParaRPr lang="en-US" sz="2000" b="1" dirty="0">
              <a:solidFill>
                <a:srgbClr val="C00000"/>
              </a:solidFill>
              <a:latin typeface="Calibri" panose="020F0502020204030204" pitchFamily="34" charset="0"/>
              <a:cs typeface="Calibri" panose="020F0502020204030204" pitchFamily="34" charset="0"/>
            </a:endParaRPr>
          </a:p>
          <a:p>
            <a:pPr marL="0" indent="0">
              <a:buNone/>
            </a:pPr>
            <a:r>
              <a:rPr lang="en-US" sz="2000" b="1" dirty="0">
                <a:solidFill>
                  <a:srgbClr val="C00000"/>
                </a:solidFill>
                <a:latin typeface="Calibri" panose="020F0502020204030204" pitchFamily="34" charset="0"/>
                <a:cs typeface="Calibri" panose="020F0502020204030204" pitchFamily="34" charset="0"/>
              </a:rPr>
              <a:t>Find the 8 errors in this citation </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Kent-Wilkinson, A., Dietrich Leurer, M. Luimes, J., Ferguson, L.,  </a:t>
            </a:r>
          </a:p>
          <a:p>
            <a:pPr marL="0" indent="0">
              <a:spcBef>
                <a:spcPts val="0"/>
              </a:spcBef>
              <a:buNone/>
            </a:pPr>
            <a:r>
              <a:rPr lang="en-US" sz="2400" dirty="0">
                <a:latin typeface="Times New Roman" panose="02020603050405020304" pitchFamily="18" charset="0"/>
                <a:cs typeface="Times New Roman" panose="02020603050405020304" pitchFamily="18" charset="0"/>
              </a:rPr>
              <a:t>	Murray, L. (August, 2015) Study abroad: exploring factors 	influencing nursing students’ decisions to apply for clinical 	placements in international settings. </a:t>
            </a:r>
            <a:r>
              <a:rPr lang="en-US" sz="2400" i="1" dirty="0">
                <a:latin typeface="Times New Roman" panose="02020603050405020304" pitchFamily="18" charset="0"/>
                <a:cs typeface="Times New Roman" panose="02020603050405020304" pitchFamily="18" charset="0"/>
              </a:rPr>
              <a:t>Nurse Education Today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35(8), </a:t>
            </a:r>
            <a:r>
              <a:rPr lang="en-US" sz="2400" dirty="0">
                <a:latin typeface="Times New Roman" panose="02020603050405020304" pitchFamily="18" charset="0"/>
                <a:cs typeface="Times New Roman" panose="02020603050405020304" pitchFamily="18" charset="0"/>
              </a:rPr>
              <a:t>941-947. </a:t>
            </a:r>
            <a:r>
              <a:rPr lang="en-US" sz="2400" dirty="0">
                <a:solidFill>
                  <a:schemeClr val="bg1"/>
                </a:solidFill>
                <a:latin typeface="Times New Roman" panose="02020603050405020304" pitchFamily="18" charset="0"/>
                <a:cs typeface="Times New Roman" panose="02020603050405020304" pitchFamily="18" charset="0"/>
              </a:rPr>
              <a:t>DOI</a:t>
            </a:r>
            <a:r>
              <a:rPr lang="en-US" sz="2400" u="sng" dirty="0">
                <a:solidFill>
                  <a:schemeClr val="bg1"/>
                </a:solidFill>
                <a:latin typeface="Times New Roman" panose="02020603050405020304" pitchFamily="18" charset="0"/>
                <a:cs typeface="Times New Roman" panose="02020603050405020304" pitchFamily="18" charset="0"/>
                <a:hlinkClick r:id="rId2"/>
              </a:rPr>
              <a:t>:10.1016/j.nedt.2015.03.012</a:t>
            </a:r>
            <a:endParaRPr lang="en-US" sz="2400"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5891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APA Reference</a:t>
            </a:r>
          </a:p>
        </p:txBody>
      </p:sp>
      <p:sp>
        <p:nvSpPr>
          <p:cNvPr id="3" name="Content Placeholder 2"/>
          <p:cNvSpPr>
            <a:spLocks noGrp="1"/>
          </p:cNvSpPr>
          <p:nvPr>
            <p:ph idx="1"/>
          </p:nvPr>
        </p:nvSpPr>
        <p:spPr/>
        <p:txBody>
          <a:bodyPr/>
          <a:lstStyle/>
          <a:p>
            <a:pPr marL="0" indent="0">
              <a:buNone/>
            </a:pPr>
            <a:r>
              <a:rPr lang="en-US" sz="2000" b="1" dirty="0">
                <a:solidFill>
                  <a:srgbClr val="C00000"/>
                </a:solidFill>
                <a:latin typeface="Times New Roman" panose="02020603050405020304" pitchFamily="18" charset="0"/>
                <a:cs typeface="Times New Roman" panose="02020603050405020304" pitchFamily="18" charset="0"/>
              </a:rPr>
              <a:t>Here are where the 8 errors are in this citation: </a:t>
            </a:r>
          </a:p>
          <a:p>
            <a:pPr marL="0" indent="0">
              <a:buNone/>
            </a:pPr>
            <a:endParaRPr lang="en-US" sz="20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atin typeface="Times New Roman" panose="02020603050405020304" pitchFamily="18" charset="0"/>
                <a:cs typeface="Times New Roman" panose="02020603050405020304" pitchFamily="18" charset="0"/>
              </a:rPr>
              <a:t>Kent-Wilkinson, A., Dietrich Leurer, </a:t>
            </a:r>
            <a:r>
              <a:rPr lang="en-US" sz="2400" dirty="0">
                <a:solidFill>
                  <a:srgbClr val="FF0000"/>
                </a:solidFill>
                <a:latin typeface="Times New Roman" panose="02020603050405020304" pitchFamily="18" charset="0"/>
                <a:cs typeface="Times New Roman" panose="02020603050405020304" pitchFamily="18" charset="0"/>
              </a:rPr>
              <a:t>M. </a:t>
            </a:r>
            <a:r>
              <a:rPr lang="en-US" sz="2400" dirty="0">
                <a:latin typeface="Times New Roman" panose="02020603050405020304" pitchFamily="18" charset="0"/>
                <a:cs typeface="Times New Roman" panose="02020603050405020304" pitchFamily="18" charset="0"/>
              </a:rPr>
              <a:t>Luimes, J., Ferguson, </a:t>
            </a:r>
            <a:r>
              <a:rPr lang="en-US" sz="2400" dirty="0">
                <a:solidFill>
                  <a:schemeClr val="tx1"/>
                </a:solidFill>
                <a:latin typeface="Times New Roman" panose="02020603050405020304" pitchFamily="18" charset="0"/>
                <a:cs typeface="Times New Roman" panose="02020603050405020304" pitchFamily="18" charset="0"/>
              </a:rPr>
              <a:t>L., </a:t>
            </a:r>
          </a:p>
          <a:p>
            <a:pPr marL="0" indent="0">
              <a:spcBef>
                <a:spcPts val="0"/>
              </a:spcBef>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&amp; </a:t>
            </a:r>
            <a:r>
              <a:rPr lang="en-US" sz="2400" dirty="0">
                <a:latin typeface="Times New Roman" panose="02020603050405020304" pitchFamily="18" charset="0"/>
                <a:cs typeface="Times New Roman" panose="02020603050405020304" pitchFamily="18" charset="0"/>
              </a:rPr>
              <a:t>Murray, L. (</a:t>
            </a:r>
            <a:r>
              <a:rPr lang="en-US" sz="2400" b="1" dirty="0">
                <a:solidFill>
                  <a:srgbClr val="FF0000"/>
                </a:solidFill>
                <a:latin typeface="Times New Roman" panose="02020603050405020304" pitchFamily="18" charset="0"/>
                <a:cs typeface="Times New Roman" panose="02020603050405020304" pitchFamily="18" charset="0"/>
              </a:rPr>
              <a:t>August, </a:t>
            </a:r>
            <a:r>
              <a:rPr lang="en-US" sz="2400" dirty="0">
                <a:latin typeface="Times New Roman" panose="02020603050405020304" pitchFamily="18" charset="0"/>
                <a:cs typeface="Times New Roman" panose="02020603050405020304" pitchFamily="18" charset="0"/>
              </a:rPr>
              <a:t>2015</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_</a:t>
            </a: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tudy abroad: </a:t>
            </a:r>
            <a:r>
              <a:rPr lang="en-US" sz="2400" b="1" dirty="0">
                <a:solidFill>
                  <a:srgbClr val="FF0000"/>
                </a:solidFill>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xploring 	factors influencing nursing students’ decisions to apply 	for clinical placements in international settings. </a:t>
            </a:r>
            <a:r>
              <a:rPr lang="en-US" sz="2400" i="1" dirty="0">
                <a:latin typeface="Times New Roman" panose="02020603050405020304" pitchFamily="18" charset="0"/>
                <a:cs typeface="Times New Roman" panose="02020603050405020304" pitchFamily="18" charset="0"/>
              </a:rPr>
              <a:t>Nurse 	Education Today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35</a:t>
            </a:r>
            <a:r>
              <a:rPr lang="en-US" sz="2400" b="1" i="1" dirty="0">
                <a:solidFill>
                  <a:srgbClr val="FF0000"/>
                </a:solidFill>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941</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947. 	</a:t>
            </a:r>
            <a:r>
              <a:rPr lang="en-US" sz="2400" b="1" dirty="0">
                <a:solidFill>
                  <a:srgbClr val="FF0000"/>
                </a:solidFill>
                <a:latin typeface="Times New Roman" panose="02020603050405020304" pitchFamily="18" charset="0"/>
                <a:cs typeface="Times New Roman" panose="02020603050405020304" pitchFamily="18" charset="0"/>
              </a:rPr>
              <a:t>DOI</a:t>
            </a:r>
            <a:r>
              <a:rPr lang="en-US" sz="2400" u="sng" dirty="0">
                <a:solidFill>
                  <a:schemeClr val="bg1"/>
                </a:solidFill>
                <a:latin typeface="Times New Roman" panose="02020603050405020304" pitchFamily="18" charset="0"/>
                <a:cs typeface="Times New Roman" panose="02020603050405020304" pitchFamily="18" charset="0"/>
                <a:hlinkClick r:id="rId3"/>
              </a:rPr>
              <a:t>:10.1016/j.nedt.2015.03.012</a:t>
            </a:r>
            <a:endParaRPr lang="en-US" sz="2400" u="sng"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u="sng" dirty="0">
              <a:solidFill>
                <a:schemeClr val="bg1"/>
              </a:solidFill>
              <a:latin typeface="Times New Roman" panose="02020603050405020304" pitchFamily="18" charset="0"/>
              <a:cs typeface="Times New Roman" panose="02020603050405020304" pitchFamily="18" charset="0"/>
            </a:endParaRPr>
          </a:p>
          <a:p>
            <a:pPr marL="0" indent="0">
              <a:buNone/>
            </a:pP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a:solidFill>
                  <a:srgbClr val="C00000"/>
                </a:solidFill>
                <a:latin typeface="Calibri" panose="020F0502020204030204" pitchFamily="34" charset="0"/>
                <a:cs typeface="Calibri" panose="020F0502020204030204" pitchFamily="34" charset="0"/>
              </a:rPr>
              <a:t>See APA Tips: </a:t>
            </a:r>
            <a:r>
              <a:rPr lang="en-US" sz="2000" dirty="0">
                <a:solidFill>
                  <a:srgbClr val="C00000"/>
                </a:solidFill>
                <a:latin typeface="Calibri" panose="020F0502020204030204" pitchFamily="34" charset="0"/>
                <a:cs typeface="Calibri" panose="020F0502020204030204" pitchFamily="34" charset="0"/>
              </a:rPr>
              <a:t>#</a:t>
            </a:r>
            <a:r>
              <a:rPr lang="en-US" sz="2000" b="1" dirty="0">
                <a:solidFill>
                  <a:srgbClr val="C00000"/>
                </a:solidFill>
                <a:latin typeface="Calibri" panose="020F0502020204030204" pitchFamily="34" charset="0"/>
                <a:cs typeface="Calibri" panose="020F0502020204030204" pitchFamily="34" charset="0"/>
              </a:rPr>
              <a:t>27b, 25, 22a, 27a, 26b, 23a, 29a</a:t>
            </a:r>
          </a:p>
        </p:txBody>
      </p:sp>
    </p:spTree>
    <p:extLst>
      <p:ext uri="{BB962C8B-B14F-4D97-AF65-F5344CB8AC3E}">
        <p14:creationId xmlns:p14="http://schemas.microsoft.com/office/powerpoint/2010/main" val="5500408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APA Reference Correct</a:t>
            </a:r>
          </a:p>
        </p:txBody>
      </p:sp>
      <p:sp>
        <p:nvSpPr>
          <p:cNvPr id="3" name="Content Placeholder 2"/>
          <p:cNvSpPr>
            <a:spLocks noGrp="1"/>
          </p:cNvSpPr>
          <p:nvPr>
            <p:ph idx="1"/>
          </p:nvPr>
        </p:nvSpPr>
        <p:spPr/>
        <p:txBody>
          <a:bodyPr/>
          <a:lstStyle/>
          <a:p>
            <a:pPr marL="0" indent="0">
              <a:spcBef>
                <a:spcPts val="0"/>
              </a:spcBef>
              <a:buNone/>
            </a:pPr>
            <a:r>
              <a:rPr lang="en-US" sz="2400" b="1" dirty="0">
                <a:latin typeface="Calibri" panose="020F0502020204030204" pitchFamily="34" charset="0"/>
                <a:cs typeface="Calibri" panose="020F0502020204030204" pitchFamily="34" charset="0"/>
              </a:rPr>
              <a:t>Incorrect</a:t>
            </a:r>
          </a:p>
          <a:p>
            <a:pPr marL="0" indent="0">
              <a:spcBef>
                <a:spcPts val="0"/>
              </a:spcBef>
              <a:buNone/>
            </a:pPr>
            <a:r>
              <a:rPr lang="en-US" sz="2000" dirty="0">
                <a:latin typeface="Times New Roman" panose="02020603050405020304" pitchFamily="18" charset="0"/>
                <a:cs typeface="Times New Roman" panose="02020603050405020304" pitchFamily="18" charset="0"/>
              </a:rPr>
              <a:t>Kent-Wilkinson, A., Dietrich Leurer, </a:t>
            </a:r>
            <a:r>
              <a:rPr lang="en-US" sz="2000" dirty="0">
                <a:solidFill>
                  <a:srgbClr val="FF0000"/>
                </a:solidFill>
                <a:latin typeface="Times New Roman" panose="02020603050405020304" pitchFamily="18" charset="0"/>
                <a:cs typeface="Times New Roman" panose="02020603050405020304" pitchFamily="18" charset="0"/>
              </a:rPr>
              <a:t>M. </a:t>
            </a:r>
            <a:r>
              <a:rPr lang="en-US" sz="2000" dirty="0">
                <a:latin typeface="Times New Roman" panose="02020603050405020304" pitchFamily="18" charset="0"/>
                <a:cs typeface="Times New Roman" panose="02020603050405020304" pitchFamily="18" charset="0"/>
              </a:rPr>
              <a:t>Luimes, J., Ferguson, </a:t>
            </a:r>
            <a:r>
              <a:rPr lang="en-US" sz="2000" dirty="0">
                <a:solidFill>
                  <a:schemeClr val="tx1"/>
                </a:solidFill>
                <a:latin typeface="Times New Roman" panose="02020603050405020304" pitchFamily="18" charset="0"/>
                <a:cs typeface="Times New Roman" panose="02020603050405020304" pitchFamily="18" charset="0"/>
              </a:rPr>
              <a:t>L., </a:t>
            </a:r>
            <a:r>
              <a:rPr lang="en-US" sz="2000" dirty="0">
                <a:solidFill>
                  <a:srgbClr val="FF0000"/>
                </a:solidFill>
                <a:latin typeface="Times New Roman" panose="02020603050405020304" pitchFamily="18" charset="0"/>
                <a:cs typeface="Times New Roman" panose="02020603050405020304" pitchFamily="18" charset="0"/>
              </a:rPr>
              <a:t>&amp; </a:t>
            </a:r>
            <a:r>
              <a:rPr lang="en-US" sz="2000" dirty="0">
                <a:latin typeface="Times New Roman" panose="02020603050405020304" pitchFamily="18" charset="0"/>
                <a:cs typeface="Times New Roman" panose="02020603050405020304" pitchFamily="18" charset="0"/>
              </a:rPr>
              <a:t>Murray, L. </a:t>
            </a:r>
          </a:p>
          <a:p>
            <a:pPr marL="0" indent="0">
              <a:spcBef>
                <a:spcPts val="0"/>
              </a:spcBef>
              <a:buNone/>
            </a:pPr>
            <a:r>
              <a:rPr lang="en-US" sz="2000"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August, </a:t>
            </a:r>
            <a:r>
              <a:rPr lang="en-US" sz="2000" dirty="0">
                <a:latin typeface="Times New Roman" panose="02020603050405020304" pitchFamily="18" charset="0"/>
                <a:cs typeface="Times New Roman" panose="02020603050405020304" pitchFamily="18" charset="0"/>
              </a:rPr>
              <a:t>2015</a:t>
            </a:r>
            <a:r>
              <a:rPr lang="en-US" sz="2000" b="1"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_</a:t>
            </a: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tudy abroad: </a:t>
            </a:r>
            <a:r>
              <a:rPr lang="en-US" sz="2000" b="1" dirty="0">
                <a:solidFill>
                  <a:srgbClr val="FF0000"/>
                </a:solidFill>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xploring factors influencing nursing 	students’ decisions to apply for clinical placements in international 	settings. </a:t>
            </a:r>
            <a:r>
              <a:rPr lang="en-US" sz="2000" i="1" dirty="0">
                <a:latin typeface="Times New Roman" panose="02020603050405020304" pitchFamily="18" charset="0"/>
                <a:cs typeface="Times New Roman" panose="02020603050405020304" pitchFamily="18" charset="0"/>
              </a:rPr>
              <a:t>Nurse Education Today</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35</a:t>
            </a:r>
            <a:r>
              <a:rPr lang="en-US" sz="2000" b="1" i="1" dirty="0">
                <a:solidFill>
                  <a:srgbClr val="FF0000"/>
                </a:solidFill>
                <a:latin typeface="Times New Roman" panose="02020603050405020304" pitchFamily="18" charset="0"/>
                <a:cs typeface="Times New Roman" panose="02020603050405020304" pitchFamily="18" charset="0"/>
              </a:rPr>
              <a:t>(8), </a:t>
            </a:r>
            <a:r>
              <a:rPr lang="en-US" sz="2000" dirty="0">
                <a:latin typeface="Times New Roman" panose="02020603050405020304" pitchFamily="18" charset="0"/>
                <a:cs typeface="Times New Roman" panose="02020603050405020304" pitchFamily="18" charset="0"/>
              </a:rPr>
              <a:t>941</a:t>
            </a:r>
            <a:r>
              <a:rPr lang="en-US" sz="2000" dirty="0">
                <a:solidFill>
                  <a:srgbClr val="FF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947. 	</a:t>
            </a:r>
            <a:r>
              <a:rPr lang="en-US" sz="2000" b="1" dirty="0">
                <a:solidFill>
                  <a:srgbClr val="FF0000"/>
                </a:solidFill>
                <a:latin typeface="Times New Roman" panose="02020603050405020304" pitchFamily="18" charset="0"/>
                <a:cs typeface="Times New Roman" panose="02020603050405020304" pitchFamily="18" charset="0"/>
              </a:rPr>
              <a:t>DOI</a:t>
            </a:r>
            <a:r>
              <a:rPr lang="en-US" sz="2000" u="sng" dirty="0">
                <a:solidFill>
                  <a:schemeClr val="bg1"/>
                </a:solidFill>
                <a:latin typeface="Times New Roman" panose="02020603050405020304" pitchFamily="18" charset="0"/>
                <a:cs typeface="Times New Roman" panose="02020603050405020304" pitchFamily="18" charset="0"/>
                <a:hlinkClick r:id="rId2"/>
              </a:rPr>
              <a:t>:10.1016/j.nedt.2015.03.012</a:t>
            </a:r>
            <a:endParaRPr lang="en-US" sz="2000" u="sng"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b="1" dirty="0">
                <a:latin typeface="Calibri" panose="020F0502020204030204" pitchFamily="34" charset="0"/>
                <a:cs typeface="Calibri" panose="020F0502020204030204" pitchFamily="34" charset="0"/>
              </a:rPr>
              <a:t>Correct</a:t>
            </a:r>
          </a:p>
          <a:p>
            <a:pPr marL="0" indent="0">
              <a:spcBef>
                <a:spcPts val="0"/>
              </a:spcBef>
              <a:buNone/>
            </a:pPr>
            <a:r>
              <a:rPr lang="en-US" sz="2000" dirty="0">
                <a:latin typeface="Times New Roman" panose="02020603050405020304" pitchFamily="18" charset="0"/>
                <a:cs typeface="Times New Roman" panose="02020603050405020304" pitchFamily="18" charset="0"/>
              </a:rPr>
              <a:t>Kent-Wilkinson, A., Dietrich Leurer, M., Luimes, J., Ferguson, L., &amp; Murray, L. </a:t>
            </a:r>
          </a:p>
          <a:p>
            <a:pPr marL="0" indent="0">
              <a:spcBef>
                <a:spcPts val="0"/>
              </a:spcBef>
              <a:buNone/>
            </a:pPr>
            <a:r>
              <a:rPr lang="en-US" sz="2000" dirty="0">
                <a:latin typeface="Times New Roman" panose="02020603050405020304" pitchFamily="18" charset="0"/>
                <a:cs typeface="Times New Roman" panose="02020603050405020304" pitchFamily="18" charset="0"/>
              </a:rPr>
              <a:t>	(2015, August). Study abroad: Exploring factors influencing nursing 	students’ decisions to apply for clinical placements in international 	settings. </a:t>
            </a:r>
            <a:r>
              <a:rPr lang="en-US" sz="2000" i="1" dirty="0">
                <a:latin typeface="Times New Roman" panose="02020603050405020304" pitchFamily="18" charset="0"/>
                <a:cs typeface="Times New Roman" panose="02020603050405020304" pitchFamily="18" charset="0"/>
              </a:rPr>
              <a:t>Nurse Education Today</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35</a:t>
            </a:r>
            <a:r>
              <a:rPr lang="en-US" sz="2000" dirty="0">
                <a:latin typeface="Times New Roman" panose="02020603050405020304" pitchFamily="18" charset="0"/>
                <a:cs typeface="Times New Roman" panose="02020603050405020304" pitchFamily="18" charset="0"/>
              </a:rPr>
              <a:t>(8), 941–947. 	</a:t>
            </a:r>
            <a:r>
              <a:rPr lang="en-US" sz="2000" dirty="0">
                <a:solidFill>
                  <a:schemeClr val="bg1"/>
                </a:solidFill>
                <a:latin typeface="Times New Roman" panose="02020603050405020304" pitchFamily="18" charset="0"/>
                <a:cs typeface="Times New Roman" panose="02020603050405020304" pitchFamily="18" charset="0"/>
                <a:hlinkClick r:id="rId3"/>
              </a:rPr>
              <a:t>https://doi.org/10.1016/j.nedt.2015.03.012</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832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b="1" dirty="0"/>
              <a:t>Active or Passive Voice </a:t>
            </a:r>
          </a:p>
        </p:txBody>
      </p:sp>
      <p:sp>
        <p:nvSpPr>
          <p:cNvPr id="3" name="Content Placeholder 2"/>
          <p:cNvSpPr>
            <a:spLocks noGrp="1"/>
          </p:cNvSpPr>
          <p:nvPr>
            <p:ph idx="1"/>
          </p:nvPr>
        </p:nvSpPr>
        <p:spPr>
          <a:xfrm>
            <a:off x="205273" y="1482012"/>
            <a:ext cx="8915400" cy="4495800"/>
          </a:xfrm>
        </p:spPr>
        <p:txBody>
          <a:bodyPr/>
          <a:lstStyle/>
          <a:p>
            <a:pPr marL="0" indent="0">
              <a:buNone/>
            </a:pPr>
            <a:r>
              <a:rPr lang="en-US" sz="2400" dirty="0"/>
              <a:t>APA says avoid the passive voice and use the active voice </a:t>
            </a:r>
            <a:endParaRPr lang="en-US" sz="2400" b="1" dirty="0"/>
          </a:p>
          <a:p>
            <a:pPr marL="0" indent="0">
              <a:buNone/>
            </a:pPr>
            <a:endParaRPr lang="en-US" sz="2400" b="1" dirty="0"/>
          </a:p>
          <a:p>
            <a:pPr marL="0" indent="0">
              <a:buNone/>
            </a:pPr>
            <a:r>
              <a:rPr lang="en-US" sz="2400" b="1" dirty="0"/>
              <a:t>Active: </a:t>
            </a:r>
            <a:r>
              <a:rPr lang="en-US" sz="2400" dirty="0"/>
              <a:t>investigated</a:t>
            </a:r>
          </a:p>
          <a:p>
            <a:pPr marL="0" indent="0">
              <a:buNone/>
            </a:pPr>
            <a:r>
              <a:rPr lang="en-US" sz="2400" b="1" dirty="0"/>
              <a:t>Passive: </a:t>
            </a:r>
            <a:r>
              <a:rPr lang="en-US" sz="2400" dirty="0"/>
              <a:t>an investigation of </a:t>
            </a:r>
          </a:p>
          <a:p>
            <a:pPr marL="0" indent="0">
              <a:buNone/>
            </a:pPr>
            <a:endParaRPr lang="en-US" sz="2400" b="1" dirty="0"/>
          </a:p>
          <a:p>
            <a:pPr marL="0" indent="0">
              <a:buNone/>
            </a:pPr>
            <a:r>
              <a:rPr lang="en-US" sz="2400" b="1" dirty="0"/>
              <a:t>Active: </a:t>
            </a:r>
            <a:r>
              <a:rPr lang="en-US" sz="2400" dirty="0"/>
              <a:t>The authors presented the results </a:t>
            </a:r>
          </a:p>
          <a:p>
            <a:pPr marL="0" indent="0">
              <a:buNone/>
            </a:pPr>
            <a:r>
              <a:rPr lang="en-US" sz="2400" b="1" dirty="0"/>
              <a:t>Passive: </a:t>
            </a:r>
            <a:r>
              <a:rPr lang="en-US" sz="2400" dirty="0"/>
              <a:t>Results were presented  </a:t>
            </a:r>
          </a:p>
          <a:p>
            <a:pPr marL="0" indent="0">
              <a:buNone/>
            </a:pPr>
            <a:endParaRPr lang="en-US" sz="2400" b="1" dirty="0"/>
          </a:p>
          <a:p>
            <a:pPr marL="0" indent="0">
              <a:buNone/>
            </a:pPr>
            <a:r>
              <a:rPr lang="en-US" sz="2400" b="1" dirty="0"/>
              <a:t>Active: </a:t>
            </a:r>
            <a:r>
              <a:rPr lang="en-US" sz="2400" dirty="0"/>
              <a:t>“We conducted the survey in a controlled setting” </a:t>
            </a:r>
          </a:p>
          <a:p>
            <a:pPr marL="0" indent="0">
              <a:buNone/>
            </a:pPr>
            <a:r>
              <a:rPr lang="en-US" sz="2400" b="1" dirty="0"/>
              <a:t>Passive: </a:t>
            </a:r>
            <a:r>
              <a:rPr lang="en-US" sz="2400" dirty="0"/>
              <a:t>“The survey was conducted in a controlled setting” </a:t>
            </a:r>
          </a:p>
          <a:p>
            <a:pPr marL="0" indent="0">
              <a:buNone/>
            </a:pPr>
            <a:r>
              <a:rPr lang="en-US" sz="2000" dirty="0"/>
              <a:t>                                                        </a:t>
            </a:r>
          </a:p>
          <a:p>
            <a:pPr marL="0" indent="0">
              <a:buNone/>
            </a:pPr>
            <a:r>
              <a:rPr lang="en-US" sz="2000" dirty="0"/>
              <a:t>                                                                           (APA, 2020, pp. 61, 73-74, 118).</a:t>
            </a:r>
          </a:p>
        </p:txBody>
      </p:sp>
    </p:spTree>
    <p:extLst>
      <p:ext uri="{BB962C8B-B14F-4D97-AF65-F5344CB8AC3E}">
        <p14:creationId xmlns:p14="http://schemas.microsoft.com/office/powerpoint/2010/main" val="16069419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b="1" dirty="0"/>
              <a:t>Use of e.g., or i.e., </a:t>
            </a:r>
          </a:p>
        </p:txBody>
      </p:sp>
      <p:sp>
        <p:nvSpPr>
          <p:cNvPr id="3" name="Content Placeholder 2"/>
          <p:cNvSpPr>
            <a:spLocks noGrp="1"/>
          </p:cNvSpPr>
          <p:nvPr>
            <p:ph idx="1"/>
          </p:nvPr>
        </p:nvSpPr>
        <p:spPr>
          <a:xfrm>
            <a:off x="228600" y="1600200"/>
            <a:ext cx="8550275" cy="5181600"/>
          </a:xfrm>
        </p:spPr>
        <p:txBody>
          <a:bodyPr/>
          <a:lstStyle/>
          <a:p>
            <a:r>
              <a:rPr lang="en-US" dirty="0"/>
              <a:t>e.g., for example </a:t>
            </a:r>
          </a:p>
          <a:p>
            <a:r>
              <a:rPr lang="en-US" dirty="0"/>
              <a:t>i.e.,  that is </a:t>
            </a:r>
          </a:p>
          <a:p>
            <a:pPr marL="0" indent="0">
              <a:spcBef>
                <a:spcPts val="0"/>
              </a:spcBef>
              <a:buNone/>
            </a:pPr>
            <a:endParaRPr lang="en-US" dirty="0"/>
          </a:p>
          <a:p>
            <a:pPr marL="0" indent="0">
              <a:spcBef>
                <a:spcPts val="0"/>
              </a:spcBef>
              <a:buNone/>
            </a:pPr>
            <a:r>
              <a:rPr lang="en-US" dirty="0"/>
              <a:t>Incorrect</a:t>
            </a:r>
          </a:p>
          <a:p>
            <a:pPr marL="0" indent="0">
              <a:spcBef>
                <a:spcPts val="0"/>
              </a:spcBef>
              <a:buNone/>
            </a:pPr>
            <a:r>
              <a:rPr lang="en-US" dirty="0"/>
              <a:t>(e.g. white, black, green)</a:t>
            </a:r>
          </a:p>
          <a:p>
            <a:pPr marL="0" indent="0">
              <a:spcBef>
                <a:spcPts val="0"/>
              </a:spcBef>
              <a:buNone/>
            </a:pPr>
            <a:endParaRPr lang="en-US" dirty="0"/>
          </a:p>
          <a:p>
            <a:pPr marL="0" indent="0">
              <a:spcBef>
                <a:spcPts val="0"/>
              </a:spcBef>
              <a:buNone/>
            </a:pPr>
            <a:r>
              <a:rPr lang="en-US" dirty="0"/>
              <a:t>Correct</a:t>
            </a:r>
          </a:p>
          <a:p>
            <a:pPr marL="0" indent="0">
              <a:spcBef>
                <a:spcPts val="0"/>
              </a:spcBef>
              <a:buNone/>
            </a:pPr>
            <a:r>
              <a:rPr lang="en-US" dirty="0"/>
              <a:t>(e.g., white, black, green)</a:t>
            </a:r>
          </a:p>
          <a:p>
            <a:pPr marL="0" indent="0">
              <a:buNone/>
            </a:pPr>
            <a:endParaRPr lang="en-US" dirty="0"/>
          </a:p>
          <a:p>
            <a:pPr marL="0" indent="0">
              <a:buNone/>
            </a:pPr>
            <a:r>
              <a:rPr lang="en-US" sz="2000" b="1" dirty="0">
                <a:solidFill>
                  <a:srgbClr val="C00000"/>
                </a:solidFill>
              </a:rPr>
              <a:t>See APA Tip #11d   Always add a comma following i.e., and e.g.,)  </a:t>
            </a:r>
          </a:p>
          <a:p>
            <a:pPr marL="0" indent="0">
              <a:buNone/>
            </a:pPr>
            <a:r>
              <a:rPr lang="en-US" sz="2000" b="1" dirty="0">
                <a:solidFill>
                  <a:srgbClr val="C00000"/>
                </a:solidFill>
              </a:rPr>
              <a:t>                                    (APA, 2020, p. 176) </a:t>
            </a:r>
          </a:p>
        </p:txBody>
      </p:sp>
    </p:spTree>
    <p:extLst>
      <p:ext uri="{BB962C8B-B14F-4D97-AF65-F5344CB8AC3E}">
        <p14:creationId xmlns:p14="http://schemas.microsoft.com/office/powerpoint/2010/main" val="38978126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br>
              <a:rPr lang="en-US" b="1" i="1" dirty="0"/>
            </a:br>
            <a:r>
              <a:rPr lang="en-US" b="1" i="1" dirty="0"/>
              <a:t>              </a:t>
            </a:r>
            <a:r>
              <a:rPr lang="en-US" sz="3200" b="1" dirty="0"/>
              <a:t>It/All/this/that/ these/those </a:t>
            </a:r>
            <a:br>
              <a:rPr lang="en-US" dirty="0"/>
            </a:br>
            <a:endParaRPr lang="en-US" dirty="0"/>
          </a:p>
        </p:txBody>
      </p:sp>
      <p:sp>
        <p:nvSpPr>
          <p:cNvPr id="3" name="Content Placeholder 2"/>
          <p:cNvSpPr>
            <a:spLocks noGrp="1"/>
          </p:cNvSpPr>
          <p:nvPr>
            <p:ph idx="1"/>
          </p:nvPr>
        </p:nvSpPr>
        <p:spPr>
          <a:xfrm>
            <a:off x="245097" y="1295400"/>
            <a:ext cx="8550275" cy="5562600"/>
          </a:xfrm>
        </p:spPr>
        <p:txBody>
          <a:bodyPr/>
          <a:lstStyle/>
          <a:p>
            <a:pPr marL="0" indent="0">
              <a:buNone/>
            </a:pPr>
            <a:endParaRPr lang="en-US" sz="2000" dirty="0"/>
          </a:p>
          <a:p>
            <a:pPr marL="0" indent="0">
              <a:buNone/>
            </a:pPr>
            <a:r>
              <a:rPr lang="en-US" sz="2000" dirty="0"/>
              <a:t>In scholarly writing, avoid use of “it”, “these” “those”</a:t>
            </a:r>
          </a:p>
          <a:p>
            <a:pPr marL="0" indent="0">
              <a:buNone/>
            </a:pPr>
            <a:r>
              <a:rPr lang="en-US" sz="2400" b="1" dirty="0"/>
              <a:t>                            Avoid starting as sentence with “It” </a:t>
            </a:r>
          </a:p>
          <a:p>
            <a:pPr marL="0" indent="0">
              <a:buNone/>
            </a:pPr>
            <a:r>
              <a:rPr lang="en-US" sz="2400" b="1" dirty="0"/>
              <a:t>Incorrect: </a:t>
            </a:r>
            <a:r>
              <a:rPr lang="en-US" sz="2400" dirty="0"/>
              <a:t>It was shown ...</a:t>
            </a:r>
          </a:p>
          <a:p>
            <a:pPr marL="0" indent="0">
              <a:buNone/>
            </a:pPr>
            <a:r>
              <a:rPr lang="en-US" sz="2400" b="1" dirty="0"/>
              <a:t>Correct:    </a:t>
            </a:r>
            <a:r>
              <a:rPr lang="en-US" sz="2400" dirty="0"/>
              <a:t>Researchers have shown... </a:t>
            </a:r>
            <a:endParaRPr lang="en-US" sz="2000" dirty="0"/>
          </a:p>
          <a:p>
            <a:pPr marL="0" indent="0">
              <a:buNone/>
            </a:pPr>
            <a:endParaRPr lang="en-US" sz="2000" dirty="0"/>
          </a:p>
          <a:p>
            <a:pPr marL="0" indent="0">
              <a:buNone/>
            </a:pPr>
            <a:r>
              <a:rPr lang="en-US" sz="2400" b="1" dirty="0"/>
              <a:t>Incorrect: </a:t>
            </a:r>
            <a:r>
              <a:rPr lang="en-US" sz="2400" dirty="0"/>
              <a:t>It is defined as ….</a:t>
            </a:r>
          </a:p>
          <a:p>
            <a:pPr marL="0" indent="0">
              <a:buNone/>
            </a:pPr>
            <a:r>
              <a:rPr lang="en-US" sz="2400" b="1" dirty="0"/>
              <a:t>Correct: </a:t>
            </a:r>
            <a:r>
              <a:rPr lang="en-US" sz="2400" dirty="0"/>
              <a:t>Stigma is defined as ….</a:t>
            </a:r>
          </a:p>
          <a:p>
            <a:pPr marL="0" indent="0">
              <a:buNone/>
            </a:pPr>
            <a:endParaRPr lang="en-US" sz="2000" dirty="0"/>
          </a:p>
          <a:p>
            <a:pPr marL="0" indent="0">
              <a:buNone/>
            </a:pPr>
            <a:r>
              <a:rPr lang="en-US" sz="2000" b="1" dirty="0"/>
              <a:t>Eliminate ambiguity by writing: This test, that trial, those participants </a:t>
            </a:r>
          </a:p>
          <a:p>
            <a:r>
              <a:rPr lang="en-US" sz="2000" dirty="0"/>
              <a:t>better to state again what “it” is  what “these” are? All what? </a:t>
            </a:r>
          </a:p>
          <a:p>
            <a:r>
              <a:rPr lang="en-US" sz="2000" dirty="0"/>
              <a:t>This/that ...needs an accompanying noun   </a:t>
            </a:r>
          </a:p>
          <a:p>
            <a:r>
              <a:rPr lang="en-US" sz="2000" dirty="0">
                <a:solidFill>
                  <a:srgbClr val="C00000"/>
                </a:solidFill>
              </a:rPr>
              <a:t>See APA Tip# 19a, (APA, 2020, pp. 120</a:t>
            </a:r>
            <a:r>
              <a:rPr lang="en-US" sz="2000" dirty="0"/>
              <a:t>–</a:t>
            </a:r>
            <a:r>
              <a:rPr lang="en-US" sz="2000" dirty="0">
                <a:solidFill>
                  <a:srgbClr val="C00000"/>
                </a:solidFill>
              </a:rPr>
              <a:t>121).</a:t>
            </a:r>
          </a:p>
          <a:p>
            <a:endParaRPr lang="en-US" sz="2000" dirty="0"/>
          </a:p>
          <a:p>
            <a:endParaRPr lang="en-US" dirty="0"/>
          </a:p>
        </p:txBody>
      </p:sp>
    </p:spTree>
    <p:extLst>
      <p:ext uri="{BB962C8B-B14F-4D97-AF65-F5344CB8AC3E}">
        <p14:creationId xmlns:p14="http://schemas.microsoft.com/office/powerpoint/2010/main" val="24978165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br>
              <a:rPr lang="en-US" b="1" i="1" dirty="0"/>
            </a:br>
            <a:r>
              <a:rPr lang="en-US" b="1" i="1" dirty="0"/>
              <a:t>              </a:t>
            </a:r>
            <a:r>
              <a:rPr lang="en-US" sz="3200" b="1" dirty="0"/>
              <a:t>It/All/this/that/ these/those </a:t>
            </a:r>
            <a:br>
              <a:rPr lang="en-US" dirty="0"/>
            </a:br>
            <a:endParaRPr lang="en-US" dirty="0"/>
          </a:p>
        </p:txBody>
      </p:sp>
      <p:sp>
        <p:nvSpPr>
          <p:cNvPr id="3" name="Content Placeholder 2"/>
          <p:cNvSpPr>
            <a:spLocks noGrp="1"/>
          </p:cNvSpPr>
          <p:nvPr>
            <p:ph idx="1"/>
          </p:nvPr>
        </p:nvSpPr>
        <p:spPr/>
        <p:txBody>
          <a:bodyPr/>
          <a:lstStyle/>
          <a:p>
            <a:pPr marL="0" indent="0">
              <a:buNone/>
            </a:pPr>
            <a:r>
              <a:rPr lang="en-US" sz="2000" dirty="0"/>
              <a:t>In scholarly writing, avoid use of “it”, “these” “those”</a:t>
            </a:r>
          </a:p>
          <a:p>
            <a:pPr marL="0" indent="0">
              <a:buNone/>
            </a:pPr>
            <a:endParaRPr lang="en-CA" sz="2000" b="1" dirty="0"/>
          </a:p>
          <a:p>
            <a:pPr marL="0" indent="0">
              <a:buNone/>
            </a:pPr>
            <a:r>
              <a:rPr lang="en-CA" sz="2400" b="1" dirty="0"/>
              <a:t>Incorrect Example </a:t>
            </a:r>
            <a:endParaRPr lang="en-US" sz="2400" b="1" dirty="0"/>
          </a:p>
          <a:p>
            <a:r>
              <a:rPr lang="en-CA" sz="2400" dirty="0"/>
              <a:t>It is well known that women who come into the prison system have many co-morbid health issues.</a:t>
            </a:r>
          </a:p>
          <a:p>
            <a:pPr marL="0" indent="0">
              <a:buNone/>
            </a:pPr>
            <a:endParaRPr lang="en-CA" sz="2400" dirty="0"/>
          </a:p>
          <a:p>
            <a:pPr marL="0" indent="0">
              <a:buNone/>
            </a:pPr>
            <a:r>
              <a:rPr lang="en-CA" sz="2400" b="1" dirty="0"/>
              <a:t>Incorrect Example</a:t>
            </a:r>
            <a:endParaRPr lang="en-CA" sz="2400" dirty="0"/>
          </a:p>
          <a:p>
            <a:r>
              <a:rPr lang="en-CA" sz="2400" dirty="0"/>
              <a:t>This is the largest qualitative study of incarcerated aboriginal women in NSW, with 43 Aboriginal women taking part.    </a:t>
            </a:r>
            <a:endParaRPr lang="en-US" sz="2400" dirty="0"/>
          </a:p>
        </p:txBody>
      </p:sp>
    </p:spTree>
    <p:extLst>
      <p:ext uri="{BB962C8B-B14F-4D97-AF65-F5344CB8AC3E}">
        <p14:creationId xmlns:p14="http://schemas.microsoft.com/office/powerpoint/2010/main" val="38626613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br>
              <a:rPr lang="en-US" b="1" i="1" dirty="0"/>
            </a:br>
            <a:r>
              <a:rPr lang="en-US" b="1" i="1" dirty="0"/>
              <a:t>              </a:t>
            </a:r>
            <a:r>
              <a:rPr lang="en-US" sz="3200" b="1" dirty="0"/>
              <a:t>It/All/this/that/ these/those </a:t>
            </a:r>
            <a:br>
              <a:rPr lang="en-US" dirty="0"/>
            </a:br>
            <a:endParaRPr lang="en-US" dirty="0"/>
          </a:p>
        </p:txBody>
      </p:sp>
      <p:sp>
        <p:nvSpPr>
          <p:cNvPr id="3" name="Content Placeholder 2"/>
          <p:cNvSpPr>
            <a:spLocks noGrp="1"/>
          </p:cNvSpPr>
          <p:nvPr>
            <p:ph idx="1"/>
          </p:nvPr>
        </p:nvSpPr>
        <p:spPr/>
        <p:txBody>
          <a:bodyPr/>
          <a:lstStyle/>
          <a:p>
            <a:pPr marL="0" indent="0">
              <a:buNone/>
            </a:pPr>
            <a:r>
              <a:rPr lang="en-US" sz="2000" b="1" dirty="0"/>
              <a:t>In scholarly writing, avoid use of “it”, “these” “those”</a:t>
            </a:r>
            <a:endParaRPr lang="en-CA" sz="2000" b="1" dirty="0"/>
          </a:p>
          <a:p>
            <a:pPr marL="0" indent="0">
              <a:buNone/>
            </a:pPr>
            <a:endParaRPr lang="en-CA" sz="2000" b="1" dirty="0">
              <a:solidFill>
                <a:srgbClr val="C00000"/>
              </a:solidFill>
            </a:endParaRPr>
          </a:p>
          <a:p>
            <a:pPr marL="0" indent="0">
              <a:buNone/>
            </a:pPr>
            <a:r>
              <a:rPr lang="en-CA" sz="2400" b="1" dirty="0">
                <a:solidFill>
                  <a:srgbClr val="C00000"/>
                </a:solidFill>
              </a:rPr>
              <a:t>Incorrect</a:t>
            </a:r>
            <a:r>
              <a:rPr lang="en-CA" sz="2400" b="1" dirty="0"/>
              <a:t> </a:t>
            </a:r>
          </a:p>
          <a:p>
            <a:pPr marL="0" indent="0">
              <a:buNone/>
            </a:pPr>
            <a:r>
              <a:rPr lang="en-CA" sz="2400" dirty="0">
                <a:solidFill>
                  <a:srgbClr val="C00000"/>
                </a:solidFill>
              </a:rPr>
              <a:t>It is well known that women who come into the prison system have many co-morbid health issues</a:t>
            </a:r>
            <a:r>
              <a:rPr lang="en-CA" sz="2400" dirty="0"/>
              <a:t>.</a:t>
            </a:r>
          </a:p>
          <a:p>
            <a:pPr marL="0" indent="0">
              <a:buNone/>
            </a:pPr>
            <a:r>
              <a:rPr lang="en-CA" sz="2400" b="1" dirty="0">
                <a:solidFill>
                  <a:schemeClr val="tx1"/>
                </a:solidFill>
              </a:rPr>
              <a:t>Correct</a:t>
            </a:r>
          </a:p>
          <a:p>
            <a:pPr marL="0" indent="0">
              <a:buNone/>
            </a:pPr>
            <a:r>
              <a:rPr lang="en-CA" sz="2400" dirty="0">
                <a:solidFill>
                  <a:schemeClr val="tx1"/>
                </a:solidFill>
              </a:rPr>
              <a:t>Women who come into the prison system have many co-morbid health issues (Reference, year).</a:t>
            </a:r>
          </a:p>
          <a:p>
            <a:pPr marL="0" indent="0">
              <a:buNone/>
            </a:pPr>
            <a:endParaRPr lang="en-CA" sz="2000" dirty="0"/>
          </a:p>
        </p:txBody>
      </p:sp>
    </p:spTree>
    <p:extLst>
      <p:ext uri="{BB962C8B-B14F-4D97-AF65-F5344CB8AC3E}">
        <p14:creationId xmlns:p14="http://schemas.microsoft.com/office/powerpoint/2010/main" val="7871286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br>
              <a:rPr lang="en-US" b="1" i="1" dirty="0"/>
            </a:br>
            <a:r>
              <a:rPr lang="en-US" b="1" i="1" dirty="0"/>
              <a:t>              </a:t>
            </a:r>
            <a:r>
              <a:rPr lang="en-US" sz="3200" b="1" dirty="0"/>
              <a:t>It/All/this/that/ these/those </a:t>
            </a:r>
            <a:br>
              <a:rPr lang="en-US" dirty="0"/>
            </a:br>
            <a:endParaRPr lang="en-US" dirty="0"/>
          </a:p>
        </p:txBody>
      </p:sp>
      <p:sp>
        <p:nvSpPr>
          <p:cNvPr id="3" name="Content Placeholder 2"/>
          <p:cNvSpPr>
            <a:spLocks noGrp="1"/>
          </p:cNvSpPr>
          <p:nvPr>
            <p:ph idx="1"/>
          </p:nvPr>
        </p:nvSpPr>
        <p:spPr/>
        <p:txBody>
          <a:bodyPr/>
          <a:lstStyle/>
          <a:p>
            <a:pPr marL="0" indent="0">
              <a:buNone/>
            </a:pPr>
            <a:r>
              <a:rPr lang="en-US" sz="2000" b="1" dirty="0"/>
              <a:t>In scholarly writing, avoid use of “it”, “these” “those”</a:t>
            </a:r>
            <a:endParaRPr lang="en-CA" sz="2000" b="1" dirty="0"/>
          </a:p>
          <a:p>
            <a:pPr marL="0" indent="0">
              <a:buNone/>
            </a:pPr>
            <a:endParaRPr lang="en-CA" sz="2000" dirty="0"/>
          </a:p>
          <a:p>
            <a:pPr marL="0" indent="0">
              <a:buNone/>
            </a:pPr>
            <a:r>
              <a:rPr lang="en-CA" sz="2400" b="1" dirty="0">
                <a:solidFill>
                  <a:srgbClr val="C00000"/>
                </a:solidFill>
              </a:rPr>
              <a:t>Incorrect</a:t>
            </a:r>
          </a:p>
          <a:p>
            <a:pPr marL="0" indent="0">
              <a:buNone/>
            </a:pPr>
            <a:r>
              <a:rPr lang="en-CA" sz="2400" dirty="0">
                <a:solidFill>
                  <a:srgbClr val="C00000"/>
                </a:solidFill>
              </a:rPr>
              <a:t>This is the largest qualitative study of incarcerated aboriginal women in NSW, with 43 aboriginal women taking part.    </a:t>
            </a:r>
          </a:p>
          <a:p>
            <a:pPr marL="0" indent="0">
              <a:buNone/>
            </a:pPr>
            <a:endParaRPr lang="en-CA" sz="2400" b="1" dirty="0">
              <a:solidFill>
                <a:schemeClr val="tx1"/>
              </a:solidFill>
            </a:endParaRPr>
          </a:p>
          <a:p>
            <a:pPr marL="0" indent="0">
              <a:buNone/>
            </a:pPr>
            <a:r>
              <a:rPr lang="en-CA" sz="2400" b="1" dirty="0">
                <a:solidFill>
                  <a:schemeClr val="tx1"/>
                </a:solidFill>
              </a:rPr>
              <a:t>Correct</a:t>
            </a:r>
            <a:r>
              <a:rPr lang="en-CA" sz="2400" dirty="0">
                <a:solidFill>
                  <a:schemeClr val="tx1"/>
                </a:solidFill>
              </a:rPr>
              <a:t> </a:t>
            </a:r>
          </a:p>
          <a:p>
            <a:pPr marL="0" indent="0">
              <a:buNone/>
            </a:pPr>
            <a:r>
              <a:rPr lang="en-CA" sz="2400" dirty="0">
                <a:solidFill>
                  <a:schemeClr val="tx1"/>
                </a:solidFill>
              </a:rPr>
              <a:t>Nelson and colleague (2020) conducted the largest qualitative study of incarcerated Aboriginal (Indigenous) women in New South Wales (NSW), with 43 Aboriginal women taking part.</a:t>
            </a:r>
            <a:endParaRPr lang="en-US" sz="2400" dirty="0">
              <a:solidFill>
                <a:schemeClr val="tx1"/>
              </a:solidFill>
            </a:endParaRPr>
          </a:p>
        </p:txBody>
      </p:sp>
    </p:spTree>
    <p:extLst>
      <p:ext uri="{BB962C8B-B14F-4D97-AF65-F5344CB8AC3E}">
        <p14:creationId xmlns:p14="http://schemas.microsoft.com/office/powerpoint/2010/main" val="319558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APA Workshop Resources Available on Website</a:t>
            </a:r>
            <a:endParaRPr lang="en-US" dirty="0"/>
          </a:p>
        </p:txBody>
      </p:sp>
      <p:sp>
        <p:nvSpPr>
          <p:cNvPr id="3" name="Content Placeholder 2"/>
          <p:cNvSpPr>
            <a:spLocks noGrp="1"/>
          </p:cNvSpPr>
          <p:nvPr>
            <p:ph idx="1"/>
          </p:nvPr>
        </p:nvSpPr>
        <p:spPr/>
        <p:txBody>
          <a:bodyPr/>
          <a:lstStyle/>
          <a:p>
            <a:r>
              <a:rPr lang="en-US" sz="2000" b="1" dirty="0"/>
              <a:t>Additional APA Resources for Students in Graduate Programs </a:t>
            </a:r>
          </a:p>
          <a:p>
            <a:r>
              <a:rPr lang="en-US" sz="2000" dirty="0"/>
              <a:t>The following APA resources and examples have been prepared by Arlene Kent-Wilkinson RN, PhD, specifically for students in our graduate programs. Undergraduate students may also find them helpful.</a:t>
            </a:r>
          </a:p>
          <a:p>
            <a:pPr marL="0" indent="0">
              <a:buNone/>
            </a:pPr>
            <a:endParaRPr lang="en-US" sz="2000" dirty="0">
              <a:solidFill>
                <a:srgbClr val="20754C"/>
              </a:solidFill>
              <a:hlinkClick r:id="rId2"/>
            </a:endParaRPr>
          </a:p>
          <a:p>
            <a:r>
              <a:rPr lang="en-US" sz="2000" dirty="0">
                <a:solidFill>
                  <a:srgbClr val="20754C"/>
                </a:solidFill>
                <a:hlinkClick r:id="rId2"/>
              </a:rPr>
              <a:t>APA (2020) 7</a:t>
            </a:r>
            <a:r>
              <a:rPr lang="en-US" sz="2000" baseline="30000" dirty="0">
                <a:solidFill>
                  <a:srgbClr val="20754C"/>
                </a:solidFill>
                <a:hlinkClick r:id="rId2"/>
              </a:rPr>
              <a:t>th</a:t>
            </a:r>
            <a:r>
              <a:rPr lang="en-US" sz="2000" dirty="0">
                <a:solidFill>
                  <a:srgbClr val="20754C"/>
                </a:solidFill>
                <a:hlinkClick r:id="rId2"/>
              </a:rPr>
              <a:t> ed. Tips #1-31 Common Errors (Sept 1, 2024)</a:t>
            </a:r>
            <a:r>
              <a:rPr lang="en-US" sz="2000" dirty="0">
                <a:solidFill>
                  <a:srgbClr val="20754C"/>
                </a:solidFill>
              </a:rPr>
              <a:t> </a:t>
            </a:r>
          </a:p>
          <a:p>
            <a:r>
              <a:rPr lang="en-US" sz="2000" u="sng" dirty="0">
                <a:solidFill>
                  <a:srgbClr val="20754C"/>
                </a:solidFill>
              </a:rPr>
              <a:t>APA (2020) 7</a:t>
            </a:r>
            <a:r>
              <a:rPr lang="en-US" sz="2000" u="sng" baseline="30000" dirty="0">
                <a:solidFill>
                  <a:srgbClr val="20754C"/>
                </a:solidFill>
              </a:rPr>
              <a:t>th</a:t>
            </a:r>
            <a:r>
              <a:rPr lang="en-US" sz="2000" u="sng" dirty="0">
                <a:solidFill>
                  <a:srgbClr val="20754C"/>
                </a:solidFill>
              </a:rPr>
              <a:t> ed. Level of Headings  </a:t>
            </a:r>
          </a:p>
          <a:p>
            <a:r>
              <a:rPr lang="en-US" sz="2000" u="sng" dirty="0">
                <a:solidFill>
                  <a:srgbClr val="20754C"/>
                </a:solidFill>
                <a:hlinkClick r:id="rId3"/>
              </a:rPr>
              <a:t>APA (2020)</a:t>
            </a:r>
            <a:r>
              <a:rPr lang="en-US" sz="2000" u="sng" dirty="0">
                <a:solidFill>
                  <a:srgbClr val="20754C"/>
                </a:solidFill>
              </a:rPr>
              <a:t> 7</a:t>
            </a:r>
            <a:r>
              <a:rPr lang="en-US" sz="2000" u="sng" baseline="30000" dirty="0">
                <a:solidFill>
                  <a:srgbClr val="20754C"/>
                </a:solidFill>
              </a:rPr>
              <a:t>th</a:t>
            </a:r>
            <a:r>
              <a:rPr lang="en-US" sz="2000" u="sng" dirty="0">
                <a:solidFill>
                  <a:srgbClr val="20754C"/>
                </a:solidFill>
              </a:rPr>
              <a:t> ed. Main Changes from APA (2010) 6</a:t>
            </a:r>
            <a:r>
              <a:rPr lang="en-US" sz="2000" u="sng" baseline="30000" dirty="0">
                <a:solidFill>
                  <a:srgbClr val="20754C"/>
                </a:solidFill>
              </a:rPr>
              <a:t>th</a:t>
            </a:r>
            <a:r>
              <a:rPr lang="en-US" sz="2000" u="sng" dirty="0">
                <a:solidFill>
                  <a:srgbClr val="20754C"/>
                </a:solidFill>
              </a:rPr>
              <a:t> ed.</a:t>
            </a:r>
            <a:r>
              <a:rPr lang="en-US" sz="2000" u="sng" dirty="0">
                <a:solidFill>
                  <a:srgbClr val="20754C"/>
                </a:solidFill>
                <a:hlinkClick r:id="rId4"/>
              </a:rPr>
              <a:t> </a:t>
            </a:r>
          </a:p>
          <a:p>
            <a:r>
              <a:rPr lang="en-US" sz="2000" dirty="0">
                <a:solidFill>
                  <a:srgbClr val="20754C"/>
                </a:solidFill>
                <a:hlinkClick r:id="rId4"/>
              </a:rPr>
              <a:t>APA (2020) 7</a:t>
            </a:r>
            <a:r>
              <a:rPr lang="en-US" sz="2000" baseline="30000" dirty="0">
                <a:solidFill>
                  <a:srgbClr val="20754C"/>
                </a:solidFill>
                <a:hlinkClick r:id="rId4"/>
              </a:rPr>
              <a:t>th</a:t>
            </a:r>
            <a:r>
              <a:rPr lang="en-US" sz="2000" dirty="0">
                <a:solidFill>
                  <a:srgbClr val="20754C"/>
                </a:solidFill>
                <a:hlinkClick r:id="rId4"/>
              </a:rPr>
              <a:t> ed. Example Paper on Poverty Outline (Sept 1, 2024)</a:t>
            </a:r>
            <a:endParaRPr lang="en-US" sz="2000" dirty="0">
              <a:solidFill>
                <a:srgbClr val="20754C"/>
              </a:solidFill>
              <a:hlinkClick r:id="rId5"/>
            </a:endParaRPr>
          </a:p>
          <a:p>
            <a:r>
              <a:rPr lang="en-US" sz="2000" dirty="0">
                <a:solidFill>
                  <a:srgbClr val="20754C"/>
                </a:solidFill>
                <a:hlinkClick r:id="rId5"/>
              </a:rPr>
              <a:t>APA (2020) 7</a:t>
            </a:r>
            <a:r>
              <a:rPr lang="en-US" sz="2000" baseline="30000" dirty="0">
                <a:solidFill>
                  <a:srgbClr val="20754C"/>
                </a:solidFill>
                <a:hlinkClick r:id="rId5"/>
              </a:rPr>
              <a:t>th</a:t>
            </a:r>
            <a:r>
              <a:rPr lang="en-US" sz="2000" dirty="0">
                <a:solidFill>
                  <a:srgbClr val="20754C"/>
                </a:solidFill>
                <a:hlinkClick r:id="rId5"/>
              </a:rPr>
              <a:t> ed. Writing Workshop Presentation (Sept, 2024)</a:t>
            </a:r>
            <a:r>
              <a:rPr lang="en-US" sz="2000" dirty="0">
                <a:solidFill>
                  <a:srgbClr val="20754C"/>
                </a:solidFill>
              </a:rPr>
              <a:t> </a:t>
            </a:r>
          </a:p>
          <a:p>
            <a:endParaRPr lang="en-US" sz="2000" u="sng" dirty="0"/>
          </a:p>
        </p:txBody>
      </p:sp>
    </p:spTree>
    <p:extLst>
      <p:ext uri="{BB962C8B-B14F-4D97-AF65-F5344CB8AC3E}">
        <p14:creationId xmlns:p14="http://schemas.microsoft.com/office/powerpoint/2010/main" val="7521720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br>
              <a:rPr lang="en-US" b="1" dirty="0"/>
            </a:br>
            <a:br>
              <a:rPr lang="en-US" b="1" dirty="0"/>
            </a:br>
            <a:r>
              <a:rPr lang="en-US" b="1" dirty="0"/>
              <a:t>  </a:t>
            </a:r>
            <a:r>
              <a:rPr lang="en-US" sz="3200" b="1" dirty="0"/>
              <a:t>Avoid ending a sentence with an “</a:t>
            </a:r>
            <a:r>
              <a:rPr lang="en-US" sz="3200" b="1" dirty="0" err="1"/>
              <a:t>ing</a:t>
            </a:r>
            <a:r>
              <a:rPr lang="en-US" sz="3200" b="1" dirty="0"/>
              <a:t>” verb</a:t>
            </a:r>
            <a:br>
              <a:rPr lang="en-US" dirty="0"/>
            </a:br>
            <a:br>
              <a:rPr lang="en-US" dirty="0"/>
            </a:br>
            <a:endParaRPr lang="en-US" dirty="0"/>
          </a:p>
        </p:txBody>
      </p:sp>
      <p:sp>
        <p:nvSpPr>
          <p:cNvPr id="3" name="Content Placeholder 2"/>
          <p:cNvSpPr>
            <a:spLocks noGrp="1"/>
          </p:cNvSpPr>
          <p:nvPr>
            <p:ph idx="1"/>
          </p:nvPr>
        </p:nvSpPr>
        <p:spPr/>
        <p:txBody>
          <a:bodyPr/>
          <a:lstStyle/>
          <a:p>
            <a:pPr marL="0" indent="0">
              <a:buNone/>
            </a:pPr>
            <a:r>
              <a:rPr lang="en-US" sz="2400" b="1" dirty="0"/>
              <a:t>Incorrect: </a:t>
            </a:r>
          </a:p>
          <a:p>
            <a:r>
              <a:rPr lang="en-US" sz="2400" dirty="0"/>
              <a:t>...and acknowledge the barriers </a:t>
            </a:r>
            <a:r>
              <a:rPr lang="en-US" sz="2400" b="1" dirty="0">
                <a:solidFill>
                  <a:srgbClr val="C00000"/>
                </a:solidFill>
              </a:rPr>
              <a:t>still existing. </a:t>
            </a:r>
            <a:endParaRPr lang="en-US" sz="2400" b="1" dirty="0"/>
          </a:p>
          <a:p>
            <a:pPr marL="0" indent="0">
              <a:buNone/>
            </a:pPr>
            <a:r>
              <a:rPr lang="en-US" sz="2400" b="1" dirty="0"/>
              <a:t>Correct:</a:t>
            </a:r>
          </a:p>
          <a:p>
            <a:r>
              <a:rPr lang="en-US" sz="2400" dirty="0"/>
              <a:t>...and acknowledge the barriers that </a:t>
            </a:r>
            <a:r>
              <a:rPr lang="en-US" sz="2400" b="1" dirty="0">
                <a:solidFill>
                  <a:schemeClr val="accent6">
                    <a:lumMod val="60000"/>
                    <a:lumOff val="40000"/>
                  </a:schemeClr>
                </a:solidFill>
              </a:rPr>
              <a:t>continue to exist</a:t>
            </a:r>
            <a:r>
              <a:rPr lang="en-US" sz="2000" b="1" dirty="0">
                <a:solidFill>
                  <a:schemeClr val="accent6">
                    <a:lumMod val="60000"/>
                    <a:lumOff val="40000"/>
                  </a:schemeClr>
                </a:solidFill>
              </a:rPr>
              <a:t>. </a:t>
            </a:r>
            <a:endParaRPr lang="en-US" dirty="0">
              <a:solidFill>
                <a:schemeClr val="accent6">
                  <a:lumMod val="60000"/>
                  <a:lumOff val="40000"/>
                </a:schemeClr>
              </a:solidFill>
            </a:endParaRPr>
          </a:p>
          <a:p>
            <a:pPr marL="0" indent="0">
              <a:buNone/>
            </a:pPr>
            <a:r>
              <a:rPr lang="en-US" sz="2000" b="1" dirty="0"/>
              <a:t>  </a:t>
            </a:r>
          </a:p>
          <a:p>
            <a:pPr marL="0" indent="0">
              <a:buNone/>
            </a:pPr>
            <a:r>
              <a:rPr lang="en-US" sz="3200" b="1" dirty="0"/>
              <a:t>Avoid ending a sentence with a preposition</a:t>
            </a:r>
          </a:p>
          <a:p>
            <a:pPr marL="0" indent="0">
              <a:buNone/>
            </a:pPr>
            <a:r>
              <a:rPr lang="en-US" sz="2400" b="1" dirty="0"/>
              <a:t>Incorrect: </a:t>
            </a:r>
          </a:p>
          <a:p>
            <a:r>
              <a:rPr lang="en-US" sz="2400" dirty="0"/>
              <a:t>Harm reduction  means meeting the person where they are </a:t>
            </a:r>
            <a:r>
              <a:rPr lang="en-US" sz="2400" b="1" dirty="0">
                <a:solidFill>
                  <a:srgbClr val="C00000"/>
                </a:solidFill>
              </a:rPr>
              <a:t>at. </a:t>
            </a:r>
          </a:p>
          <a:p>
            <a:pPr marL="0" indent="0">
              <a:buNone/>
            </a:pPr>
            <a:r>
              <a:rPr lang="en-US" sz="2400" b="1" dirty="0"/>
              <a:t>Correct:</a:t>
            </a:r>
          </a:p>
          <a:p>
            <a:r>
              <a:rPr lang="en-US" sz="2400" dirty="0"/>
              <a:t>Harm reduction means meeting the person where they </a:t>
            </a:r>
            <a:r>
              <a:rPr lang="en-US" sz="2400" b="1" dirty="0">
                <a:solidFill>
                  <a:schemeClr val="accent6">
                    <a:lumMod val="60000"/>
                    <a:lumOff val="40000"/>
                  </a:schemeClr>
                </a:solidFill>
              </a:rPr>
              <a:t>are</a:t>
            </a:r>
            <a:r>
              <a:rPr lang="en-US" sz="2400" b="1" dirty="0"/>
              <a:t>. </a:t>
            </a:r>
          </a:p>
          <a:p>
            <a:pPr marL="0" indent="0">
              <a:buNone/>
            </a:pPr>
            <a:endParaRPr lang="en-US" b="1" dirty="0"/>
          </a:p>
        </p:txBody>
      </p:sp>
    </p:spTree>
    <p:extLst>
      <p:ext uri="{BB962C8B-B14F-4D97-AF65-F5344CB8AC3E}">
        <p14:creationId xmlns:p14="http://schemas.microsoft.com/office/powerpoint/2010/main" val="348617616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b="1" dirty="0"/>
              <a:t>                             Scientific Method</a:t>
            </a:r>
            <a:r>
              <a:rPr lang="en-US" sz="3200" dirty="0"/>
              <a:t> </a:t>
            </a:r>
          </a:p>
        </p:txBody>
      </p:sp>
      <p:sp>
        <p:nvSpPr>
          <p:cNvPr id="3" name="Content Placeholder 2"/>
          <p:cNvSpPr>
            <a:spLocks noGrp="1"/>
          </p:cNvSpPr>
          <p:nvPr>
            <p:ph idx="1"/>
          </p:nvPr>
        </p:nvSpPr>
        <p:spPr/>
        <p:txBody>
          <a:bodyPr/>
          <a:lstStyle/>
          <a:p>
            <a:pPr marL="0" indent="0">
              <a:buNone/>
              <a:defRPr/>
            </a:pPr>
            <a:r>
              <a:rPr lang="en-US" sz="2000" b="1" dirty="0"/>
              <a:t>Basic Outline for every Research Proposal, Dissertation, or Academic Paper follows the scientific process, research process, or nursing process. </a:t>
            </a:r>
          </a:p>
          <a:p>
            <a:pPr marL="0" indent="0">
              <a:buNone/>
              <a:defRPr/>
            </a:pPr>
            <a:r>
              <a:rPr lang="en-US" sz="2000" b="1" dirty="0"/>
              <a:t>                                                     </a:t>
            </a:r>
            <a:r>
              <a:rPr lang="en-US" sz="2000" b="1" u="sng" dirty="0"/>
              <a:t>Scientific Method  </a:t>
            </a:r>
          </a:p>
          <a:p>
            <a:pPr marL="0" indent="0">
              <a:buNone/>
              <a:defRPr/>
            </a:pPr>
            <a:r>
              <a:rPr lang="en-US" sz="2000" b="1" i="1" dirty="0"/>
              <a:t>There are essentially five steps in any scientific study:</a:t>
            </a:r>
          </a:p>
          <a:p>
            <a:pPr>
              <a:defRPr/>
            </a:pPr>
            <a:r>
              <a:rPr lang="en-US" sz="2000" dirty="0"/>
              <a:t>Step 1 Identify the problem and explicate the purpose of the study</a:t>
            </a:r>
          </a:p>
          <a:p>
            <a:pPr marL="0" indent="0">
              <a:buNone/>
              <a:defRPr/>
            </a:pPr>
            <a:r>
              <a:rPr lang="en-US" sz="2000" dirty="0"/>
              <a:t>      [Conduct a detailed literature review to give you a thorough understanding          </a:t>
            </a:r>
          </a:p>
          <a:p>
            <a:pPr marL="0" indent="0">
              <a:buNone/>
              <a:defRPr/>
            </a:pPr>
            <a:r>
              <a:rPr lang="en-US" sz="2000" dirty="0"/>
              <a:t>        of the research topic]</a:t>
            </a:r>
          </a:p>
          <a:p>
            <a:pPr>
              <a:defRPr/>
            </a:pPr>
            <a:r>
              <a:rPr lang="en-US" sz="2000" dirty="0"/>
              <a:t>Step 2 Develop the research question(s), and if appropriate, research hypotheses </a:t>
            </a:r>
          </a:p>
          <a:p>
            <a:pPr>
              <a:defRPr/>
            </a:pPr>
            <a:r>
              <a:rPr lang="en-US" sz="2000" dirty="0"/>
              <a:t>Step 3 Identify the appropriate design and methodology of the study</a:t>
            </a:r>
          </a:p>
          <a:p>
            <a:pPr>
              <a:defRPr/>
            </a:pPr>
            <a:r>
              <a:rPr lang="en-US" sz="2000" dirty="0"/>
              <a:t>Step 4 Collect and analyze your data</a:t>
            </a:r>
          </a:p>
          <a:p>
            <a:pPr>
              <a:defRPr/>
            </a:pPr>
            <a:r>
              <a:rPr lang="en-US" sz="2000" dirty="0"/>
              <a:t>Step 5 Interpret the results  </a:t>
            </a:r>
          </a:p>
          <a:p>
            <a:pPr marL="0" indent="0">
              <a:buNone/>
              <a:defRPr/>
            </a:pPr>
            <a:r>
              <a:rPr lang="en-US" sz="2000" dirty="0"/>
              <a:t>                                                                                          (</a:t>
            </a:r>
            <a:r>
              <a:rPr lang="en-US" sz="2000" dirty="0" err="1"/>
              <a:t>Dusick</a:t>
            </a:r>
            <a:r>
              <a:rPr lang="en-US" sz="2000" dirty="0"/>
              <a:t>, 2011)</a:t>
            </a:r>
          </a:p>
          <a:p>
            <a:endParaRPr lang="en-US" dirty="0"/>
          </a:p>
        </p:txBody>
      </p:sp>
    </p:spTree>
    <p:extLst>
      <p:ext uri="{BB962C8B-B14F-4D97-AF65-F5344CB8AC3E}">
        <p14:creationId xmlns:p14="http://schemas.microsoft.com/office/powerpoint/2010/main" val="1213991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838200"/>
            <a:ext cx="8550275" cy="609600"/>
          </a:xfrm>
        </p:spPr>
        <p:txBody>
          <a:bodyPr/>
          <a:lstStyle/>
          <a:p>
            <a:r>
              <a:rPr lang="en-US" altLang="en-US" sz="3200" i="1" dirty="0">
                <a:latin typeface="Calibri" charset="0"/>
                <a:ea typeface="ＭＳ Ｐゴシック" charset="-128"/>
                <a:cs typeface="Calibri" charset="0"/>
              </a:rPr>
              <a:t>Scholarly Writing  </a:t>
            </a:r>
            <a:r>
              <a:rPr lang="en-US" altLang="en-US" sz="2000" dirty="0">
                <a:latin typeface="Calibri" charset="0"/>
                <a:ea typeface="ＭＳ Ｐゴシック" charset="-128"/>
                <a:cs typeface="Calibri" charset="0"/>
              </a:rPr>
              <a:t>by Robert E. </a:t>
            </a:r>
            <a:r>
              <a:rPr lang="en-US" altLang="en-US" sz="2000" dirty="0" err="1">
                <a:latin typeface="Calibri" charset="0"/>
                <a:ea typeface="ＭＳ Ｐゴシック" charset="-128"/>
                <a:cs typeface="Calibri" charset="0"/>
              </a:rPr>
              <a:t>Levasseur</a:t>
            </a:r>
            <a:r>
              <a:rPr lang="en-US" altLang="en-US" sz="2000" dirty="0">
                <a:latin typeface="Calibri" charset="0"/>
                <a:ea typeface="ＭＳ Ｐゴシック" charset="-128"/>
                <a:cs typeface="Calibri" charset="0"/>
              </a:rPr>
              <a:t> (2009)</a:t>
            </a:r>
          </a:p>
        </p:txBody>
      </p:sp>
      <p:sp>
        <p:nvSpPr>
          <p:cNvPr id="3075" name="Content Placeholder 2"/>
          <p:cNvSpPr>
            <a:spLocks noGrp="1"/>
          </p:cNvSpPr>
          <p:nvPr>
            <p:ph idx="1"/>
          </p:nvPr>
        </p:nvSpPr>
        <p:spPr/>
        <p:txBody>
          <a:bodyPr/>
          <a:lstStyle/>
          <a:p>
            <a:pPr marL="0" indent="0">
              <a:buNone/>
              <a:defRPr/>
            </a:pPr>
            <a:r>
              <a:rPr lang="en-US" sz="2000" dirty="0" err="1">
                <a:latin typeface="Times New Roman" pitchFamily="18" charset="0"/>
                <a:cs typeface="Times New Roman" pitchFamily="18" charset="0"/>
              </a:rPr>
              <a:t>Levasseur</a:t>
            </a:r>
            <a:r>
              <a:rPr lang="en-US" sz="2000" dirty="0">
                <a:latin typeface="Times New Roman" pitchFamily="18" charset="0"/>
                <a:cs typeface="Times New Roman" pitchFamily="18" charset="0"/>
              </a:rPr>
              <a:t>, R. E. (2009). </a:t>
            </a:r>
            <a:r>
              <a:rPr lang="en-US" sz="2000" i="1" dirty="0">
                <a:latin typeface="Times New Roman" pitchFamily="18" charset="0"/>
                <a:cs typeface="Times New Roman" pitchFamily="18" charset="0"/>
              </a:rPr>
              <a:t>Scholarly writing</a:t>
            </a:r>
            <a:r>
              <a:rPr lang="en-US" sz="2000" dirty="0">
                <a:latin typeface="Times New Roman" pitchFamily="18" charset="0"/>
                <a:cs typeface="Times New Roman" pitchFamily="18" charset="0"/>
              </a:rPr>
              <a:t>. St. Augustine, FL: </a:t>
            </a:r>
            <a:r>
              <a:rPr lang="en-US" sz="2000" dirty="0" err="1">
                <a:latin typeface="Times New Roman" pitchFamily="18" charset="0"/>
                <a:cs typeface="Times New Roman" pitchFamily="18" charset="0"/>
              </a:rPr>
              <a:t>Mindfire</a:t>
            </a:r>
            <a:r>
              <a:rPr lang="en-US" sz="2000" dirty="0">
                <a:latin typeface="Times New Roman" pitchFamily="18" charset="0"/>
                <a:cs typeface="Times New Roman" pitchFamily="18" charset="0"/>
              </a:rPr>
              <a:t> Press. </a:t>
            </a:r>
          </a:p>
          <a:p>
            <a:pPr marL="0" indent="0">
              <a:buNone/>
              <a:defRPr/>
            </a:pPr>
            <a:r>
              <a:rPr lang="en-US" sz="2000" dirty="0">
                <a:latin typeface="Times New Roman" pitchFamily="18" charset="0"/>
                <a:cs typeface="Times New Roman" pitchFamily="18" charset="0"/>
              </a:rPr>
              <a:t>            http://www.mindfirepress.com/Scholarly_Writing.html</a:t>
            </a:r>
            <a:endParaRPr lang="en-US" sz="2000" b="1" dirty="0"/>
          </a:p>
          <a:p>
            <a:pPr marL="0" indent="0">
              <a:buFont typeface="Wingdings" charset="2"/>
              <a:buNone/>
              <a:defRPr/>
            </a:pPr>
            <a:r>
              <a:rPr lang="en-US" sz="2000" b="1" dirty="0"/>
              <a:t>Style</a:t>
            </a:r>
            <a:r>
              <a:rPr lang="en-US" sz="2000" b="1" i="1" dirty="0">
                <a:latin typeface="Calibri" charset="0"/>
                <a:ea typeface="ＭＳ Ｐゴシック" charset="-128"/>
                <a:cs typeface="Calibri" charset="0"/>
              </a:rPr>
              <a:t>  </a:t>
            </a:r>
          </a:p>
          <a:p>
            <a:pPr marL="0" indent="0">
              <a:buFont typeface="Wingdings" charset="2"/>
              <a:buNone/>
              <a:defRPr/>
            </a:pPr>
            <a:r>
              <a:rPr lang="en-US" sz="1800" b="1" dirty="0"/>
              <a:t>American Psychological Association (APA) style</a:t>
            </a:r>
          </a:p>
          <a:p>
            <a:pPr>
              <a:defRPr/>
            </a:pPr>
            <a:r>
              <a:rPr lang="en-US" sz="1800" dirty="0"/>
              <a:t>The APA publication manual spells out in great detail the requirements one of the most frequently followed sets of guidelines for scholarly writing. </a:t>
            </a:r>
          </a:p>
          <a:p>
            <a:pPr>
              <a:defRPr/>
            </a:pPr>
            <a:r>
              <a:rPr lang="en-US" sz="1800" dirty="0"/>
              <a:t>Topics covered include the content and organization of a manuscript, grammar, bias in language, punctuation, spelling, capitalization, the use of italics and abbreviations, bibliographic and in-text reference citations.</a:t>
            </a:r>
          </a:p>
          <a:p>
            <a:pPr>
              <a:defRPr/>
            </a:pPr>
            <a:r>
              <a:rPr lang="en-US" sz="1800" dirty="0"/>
              <a:t>You must adhere to the style guidelines specified by your institution, whether APA, Harvard, MLA Chicago, or some other, in all of your doctoral work.</a:t>
            </a:r>
          </a:p>
          <a:p>
            <a:pPr>
              <a:defRPr/>
            </a:pPr>
            <a:r>
              <a:rPr lang="en-US" sz="1800" dirty="0"/>
              <a:t>For most students, learning APA is like learning a foreign language. While this is not necessarily an easy thing to do, you have no choice but to buckle down and learn APA style if you want to become a scholar. The sooner you do, the faster you will get through your doctoral program.</a:t>
            </a:r>
          </a:p>
          <a:p>
            <a:pPr>
              <a:defRPr/>
            </a:pPr>
            <a:endParaRPr lang="en-US" sz="1600" dirty="0"/>
          </a:p>
          <a:p>
            <a:pPr>
              <a:defRPr/>
            </a:pPr>
            <a:endParaRPr lang="en-US" sz="1600" dirty="0"/>
          </a:p>
          <a:p>
            <a:pPr>
              <a:defRPr/>
            </a:pPr>
            <a:endParaRPr lang="en-US" sz="2000" dirty="0"/>
          </a:p>
          <a:p>
            <a:pPr marL="0" indent="0">
              <a:buFont typeface="Wingdings" charset="2"/>
              <a:buNone/>
              <a:defRPr/>
            </a:pPr>
            <a:r>
              <a:rPr lang="en-US" sz="2000" b="1" i="1" dirty="0">
                <a:latin typeface="Calibri" charset="0"/>
                <a:ea typeface="ＭＳ Ｐゴシック" charset="-128"/>
                <a:cs typeface="Calibri" charset="0"/>
              </a:rPr>
              <a:t> </a:t>
            </a:r>
            <a:endParaRPr lang="en-US" sz="2000" b="1" dirty="0"/>
          </a:p>
        </p:txBody>
      </p:sp>
    </p:spTree>
    <p:extLst>
      <p:ext uri="{BB962C8B-B14F-4D97-AF65-F5344CB8AC3E}">
        <p14:creationId xmlns:p14="http://schemas.microsoft.com/office/powerpoint/2010/main" val="156332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838200"/>
            <a:ext cx="8550275" cy="609600"/>
          </a:xfrm>
        </p:spPr>
        <p:txBody>
          <a:bodyPr/>
          <a:lstStyle/>
          <a:p>
            <a:r>
              <a:rPr lang="en-US" altLang="en-US" sz="3200" i="1" dirty="0">
                <a:latin typeface="Calibri" charset="0"/>
                <a:ea typeface="ＭＳ Ｐゴシック" charset="-128"/>
                <a:cs typeface="Calibri" charset="0"/>
              </a:rPr>
              <a:t>Scholarly Writing  </a:t>
            </a:r>
            <a:r>
              <a:rPr lang="en-US" altLang="en-US" sz="2000" dirty="0">
                <a:latin typeface="Calibri" charset="0"/>
                <a:ea typeface="ＭＳ Ｐゴシック" charset="-128"/>
                <a:cs typeface="Calibri" charset="0"/>
              </a:rPr>
              <a:t>by Robert E. </a:t>
            </a:r>
            <a:r>
              <a:rPr lang="en-US" altLang="en-US" sz="2000" dirty="0" err="1">
                <a:latin typeface="Calibri" charset="0"/>
                <a:ea typeface="ＭＳ Ｐゴシック" charset="-128"/>
                <a:cs typeface="Calibri" charset="0"/>
              </a:rPr>
              <a:t>Levasseur</a:t>
            </a:r>
            <a:r>
              <a:rPr lang="en-US" altLang="en-US" sz="2000" dirty="0">
                <a:latin typeface="Calibri" charset="0"/>
                <a:ea typeface="ＭＳ Ｐゴシック" charset="-128"/>
                <a:cs typeface="Calibri" charset="0"/>
              </a:rPr>
              <a:t> (2009)</a:t>
            </a:r>
          </a:p>
        </p:txBody>
      </p:sp>
      <p:sp>
        <p:nvSpPr>
          <p:cNvPr id="3075" name="Content Placeholder 2"/>
          <p:cNvSpPr>
            <a:spLocks noGrp="1"/>
          </p:cNvSpPr>
          <p:nvPr>
            <p:ph idx="1"/>
          </p:nvPr>
        </p:nvSpPr>
        <p:spPr/>
        <p:txBody>
          <a:bodyPr/>
          <a:lstStyle/>
          <a:p>
            <a:pPr marL="0" indent="0">
              <a:buFont typeface="Wingdings" charset="2"/>
              <a:buNone/>
              <a:defRPr/>
            </a:pPr>
            <a:r>
              <a:rPr lang="en-US" sz="1600" b="1" dirty="0"/>
              <a:t>Finding Your Voice</a:t>
            </a:r>
            <a:endParaRPr lang="en-US" sz="1600" dirty="0"/>
          </a:p>
          <a:p>
            <a:pPr>
              <a:defRPr/>
            </a:pPr>
            <a:r>
              <a:rPr lang="en-US" sz="1600" dirty="0"/>
              <a:t>avoid the passive voice</a:t>
            </a:r>
          </a:p>
          <a:p>
            <a:pPr>
              <a:defRPr/>
            </a:pPr>
            <a:r>
              <a:rPr lang="en-US" sz="1600" dirty="0"/>
              <a:t>avoid the use of first and second person pronouns</a:t>
            </a:r>
          </a:p>
          <a:p>
            <a:pPr>
              <a:defRPr/>
            </a:pPr>
            <a:r>
              <a:rPr lang="en-US" sz="1600" dirty="0"/>
              <a:t>no longer simply say “I” think this or “you” should do that </a:t>
            </a:r>
          </a:p>
          <a:p>
            <a:pPr>
              <a:defRPr/>
            </a:pPr>
            <a:r>
              <a:rPr lang="en-US" sz="1600" dirty="0"/>
              <a:t>support  your arguments with evidence from the literature</a:t>
            </a:r>
          </a:p>
          <a:p>
            <a:pPr>
              <a:defRPr/>
            </a:pPr>
            <a:r>
              <a:rPr lang="en-US" sz="1600" dirty="0"/>
              <a:t>properly cite, to avoid charges of plagiarism</a:t>
            </a:r>
          </a:p>
          <a:p>
            <a:pPr marL="0" indent="0">
              <a:buFont typeface="Wingdings" charset="2"/>
              <a:buNone/>
              <a:defRPr/>
            </a:pPr>
            <a:r>
              <a:rPr lang="en-US" sz="1600" b="1" dirty="0"/>
              <a:t>Sample A [Unacceptable]</a:t>
            </a:r>
          </a:p>
          <a:p>
            <a:pPr>
              <a:defRPr/>
            </a:pPr>
            <a:r>
              <a:rPr lang="en-US" sz="1600" dirty="0"/>
              <a:t>Some say that money is a universal motivator. It is argued by others that it depends on the needs of the individual. I think the others are right, as I will explain in this essay.</a:t>
            </a:r>
          </a:p>
          <a:p>
            <a:pPr marL="0" indent="0">
              <a:buFont typeface="Wingdings" charset="2"/>
              <a:buNone/>
              <a:defRPr/>
            </a:pPr>
            <a:r>
              <a:rPr lang="en-US" sz="1600" b="1" dirty="0"/>
              <a:t>Sample B [Acceptable] </a:t>
            </a:r>
          </a:p>
          <a:p>
            <a:pPr>
              <a:defRPr/>
            </a:pPr>
            <a:r>
              <a:rPr lang="en-US" sz="1600" dirty="0"/>
              <a:t>Some say that money is a universal motivator. Others argue that it depends on the needs of the individual (Maslow, 1954). In this essay, the author will critically evaluate the arguments for and against money as a universal motivator, and provide a rationale based on personal experience and empirical research evidence in support of Maslow’s hierarchy-of-needs theory.</a:t>
            </a:r>
          </a:p>
          <a:p>
            <a:pPr marL="0" indent="0">
              <a:buFont typeface="Wingdings" charset="2"/>
              <a:buNone/>
              <a:defRPr/>
            </a:pPr>
            <a:r>
              <a:rPr lang="en-US" sz="1400" dirty="0"/>
              <a:t>       Maslow, A. (1954). </a:t>
            </a:r>
            <a:r>
              <a:rPr lang="en-US" sz="1400" i="1" dirty="0"/>
              <a:t>Motivation and personality</a:t>
            </a:r>
            <a:r>
              <a:rPr lang="en-US" sz="1400" dirty="0"/>
              <a:t>. New York: Harper and Row.</a:t>
            </a:r>
          </a:p>
          <a:p>
            <a:pPr marL="0" indent="0">
              <a:buFont typeface="Wingdings" charset="2"/>
              <a:buNone/>
              <a:defRPr/>
            </a:pPr>
            <a:r>
              <a:rPr lang="en-US" sz="1400" b="1" dirty="0">
                <a:solidFill>
                  <a:srgbClr val="C00000"/>
                </a:solidFill>
              </a:rPr>
              <a:t>Sample B. cites a major work as evidence to support their opinion, more clear in making point that money is not a universal motivator, more credible, gives credit where credit due, uses active voice in comparison to Sample A which is passive voice.   </a:t>
            </a:r>
          </a:p>
          <a:p>
            <a:pPr marL="0" indent="0">
              <a:buFont typeface="Wingdings" charset="2"/>
              <a:buNone/>
              <a:defRPr/>
            </a:pPr>
            <a:endParaRPr lang="en-US" sz="1400" b="1" dirty="0"/>
          </a:p>
        </p:txBody>
      </p:sp>
    </p:spTree>
    <p:extLst>
      <p:ext uri="{BB962C8B-B14F-4D97-AF65-F5344CB8AC3E}">
        <p14:creationId xmlns:p14="http://schemas.microsoft.com/office/powerpoint/2010/main" val="2679947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762000"/>
            <a:ext cx="8550275" cy="609600"/>
          </a:xfrm>
        </p:spPr>
        <p:txBody>
          <a:bodyPr/>
          <a:lstStyle/>
          <a:p>
            <a:br>
              <a:rPr lang="en-US" altLang="en-US" sz="3200" b="1">
                <a:latin typeface="Calibri" charset="0"/>
                <a:ea typeface="ＭＳ Ｐゴシック" charset="-128"/>
                <a:cs typeface="Calibri" charset="0"/>
              </a:rPr>
            </a:br>
            <a:br>
              <a:rPr lang="en-US" altLang="en-US" sz="3200" b="1">
                <a:latin typeface="Calibri" charset="0"/>
                <a:ea typeface="ＭＳ Ｐゴシック" charset="-128"/>
                <a:cs typeface="Calibri" charset="0"/>
              </a:rPr>
            </a:br>
            <a:r>
              <a:rPr lang="en-US" altLang="en-US" sz="3200" i="1">
                <a:latin typeface="Calibri" charset="0"/>
                <a:ea typeface="ＭＳ Ｐゴシック" charset="-128"/>
                <a:cs typeface="Calibri" charset="0"/>
              </a:rPr>
              <a:t>Basic Tips about Writing a Scholarly Manuscript</a:t>
            </a:r>
            <a:br>
              <a:rPr lang="en-US" altLang="en-US" b="1">
                <a:latin typeface="Calibri" charset="0"/>
                <a:ea typeface="ＭＳ Ｐゴシック" charset="-128"/>
                <a:cs typeface="Calibri" charset="0"/>
              </a:rPr>
            </a:br>
            <a:endParaRPr lang="en-US" altLang="en-US">
              <a:latin typeface="Calibri" charset="0"/>
              <a:ea typeface="ＭＳ Ｐゴシック" charset="-128"/>
              <a:cs typeface="Calibri" charset="0"/>
            </a:endParaRPr>
          </a:p>
        </p:txBody>
      </p:sp>
      <p:sp>
        <p:nvSpPr>
          <p:cNvPr id="3075" name="Content Placeholder 2"/>
          <p:cNvSpPr>
            <a:spLocks noGrp="1"/>
          </p:cNvSpPr>
          <p:nvPr>
            <p:ph idx="1"/>
          </p:nvPr>
        </p:nvSpPr>
        <p:spPr>
          <a:xfrm>
            <a:off x="288925" y="1600200"/>
            <a:ext cx="8550275" cy="4495800"/>
          </a:xfrm>
        </p:spPr>
        <p:txBody>
          <a:bodyPr/>
          <a:lstStyle/>
          <a:p>
            <a:pPr marL="0" indent="0">
              <a:buFont typeface="Wingdings" charset="2"/>
              <a:buNone/>
              <a:defRPr/>
            </a:pPr>
            <a:r>
              <a:rPr lang="en-US" sz="1200" dirty="0">
                <a:latin typeface="Times New Roman" pitchFamily="18" charset="0"/>
                <a:cs typeface="Times New Roman" pitchFamily="18" charset="0"/>
              </a:rPr>
              <a:t>Lambert, V. A., Lambert, C. E., &amp; </a:t>
            </a:r>
            <a:r>
              <a:rPr lang="en-US" sz="1200" dirty="0" err="1">
                <a:latin typeface="Times New Roman" pitchFamily="18" charset="0"/>
                <a:cs typeface="Times New Roman" pitchFamily="18" charset="0"/>
              </a:rPr>
              <a:t>Tsukahara</a:t>
            </a:r>
            <a:r>
              <a:rPr lang="en-US" sz="1200" dirty="0">
                <a:latin typeface="Times New Roman" pitchFamily="18" charset="0"/>
                <a:cs typeface="Times New Roman" pitchFamily="18" charset="0"/>
              </a:rPr>
              <a:t>, M.  (2003). Basic tips about writing a scholarly manuscript.  </a:t>
            </a:r>
            <a:r>
              <a:rPr lang="en-US" sz="1200" i="1" dirty="0">
                <a:latin typeface="Times New Roman" pitchFamily="18" charset="0"/>
                <a:cs typeface="Times New Roman" pitchFamily="18" charset="0"/>
              </a:rPr>
              <a:t>Nursing &amp; Health Sciences, </a:t>
            </a:r>
          </a:p>
          <a:p>
            <a:pPr marL="0" indent="0">
              <a:buFont typeface="Wingdings" charset="2"/>
              <a:buNone/>
              <a:defRPr/>
            </a:pPr>
            <a:r>
              <a:rPr lang="en-US" sz="1200" i="1" dirty="0">
                <a:latin typeface="Times New Roman" pitchFamily="18" charset="0"/>
                <a:cs typeface="Times New Roman" pitchFamily="18" charset="0"/>
              </a:rPr>
              <a:t>	5</a:t>
            </a:r>
            <a:r>
              <a:rPr lang="en-US" sz="1200" dirty="0">
                <a:latin typeface="Times New Roman" pitchFamily="18" charset="0"/>
                <a:cs typeface="Times New Roman" pitchFamily="18" charset="0"/>
              </a:rPr>
              <a:t>(1) 1-2. http://dx.doi.org/10.1046/j.1442-2018.2003.00137.x</a:t>
            </a:r>
            <a:endParaRPr lang="en-US" sz="1200" dirty="0"/>
          </a:p>
          <a:p>
            <a:pPr marL="0" indent="0">
              <a:buFont typeface="Wingdings" charset="2"/>
              <a:buNone/>
              <a:defRPr/>
            </a:pPr>
            <a:r>
              <a:rPr lang="en-US" sz="2000" dirty="0"/>
              <a:t>As editors of Nursing &amp; Health Sciences,  Lambert et al. (2003) were  often asked for some basic tips:</a:t>
            </a:r>
          </a:p>
          <a:p>
            <a:pPr>
              <a:defRPr/>
            </a:pPr>
            <a:r>
              <a:rPr lang="en-US" sz="2000" u="sng" dirty="0"/>
              <a:t>Writing a title that poorly reflects the essence of the content </a:t>
            </a:r>
          </a:p>
          <a:p>
            <a:pPr>
              <a:defRPr/>
            </a:pPr>
            <a:r>
              <a:rPr lang="en-US" sz="2000" u="sng" dirty="0"/>
              <a:t>Failure to capture the reader's attention in the early sections of the manuscript.</a:t>
            </a:r>
          </a:p>
          <a:p>
            <a:pPr>
              <a:defRPr/>
            </a:pPr>
            <a:r>
              <a:rPr lang="en-US" sz="2000" dirty="0"/>
              <a:t>Failure to produce what was promised in the introductory section of the text</a:t>
            </a:r>
          </a:p>
          <a:p>
            <a:pPr>
              <a:defRPr/>
            </a:pPr>
            <a:r>
              <a:rPr lang="en-US" sz="2000" dirty="0"/>
              <a:t>Failure to develop ideas to completion </a:t>
            </a:r>
          </a:p>
          <a:p>
            <a:pPr>
              <a:defRPr/>
            </a:pPr>
            <a:r>
              <a:rPr lang="en-US" sz="2000" dirty="0"/>
              <a:t>Lack of focus and direction of the presentation of ideas, </a:t>
            </a:r>
          </a:p>
          <a:p>
            <a:pPr>
              <a:defRPr/>
            </a:pPr>
            <a:r>
              <a:rPr lang="en-US" sz="2000" dirty="0"/>
              <a:t>Complex and incomprehensible sentence structure</a:t>
            </a:r>
          </a:p>
          <a:p>
            <a:pPr>
              <a:defRPr/>
            </a:pPr>
            <a:r>
              <a:rPr lang="en-US" sz="2000" dirty="0"/>
              <a:t>Lack of logical flow to the content presented</a:t>
            </a:r>
          </a:p>
          <a:p>
            <a:pPr>
              <a:defRPr/>
            </a:pPr>
            <a:r>
              <a:rPr lang="en-US" sz="2000" dirty="0"/>
              <a:t>Failure to logically link the content between sentences and between paragraphs</a:t>
            </a:r>
          </a:p>
          <a:p>
            <a:pPr>
              <a:defRPr/>
            </a:pPr>
            <a:r>
              <a:rPr lang="en-US" sz="2000" dirty="0"/>
              <a:t>Attention to detail; accepting critique; undertaking numerous rewrites</a:t>
            </a:r>
          </a:p>
          <a:p>
            <a:pPr marL="0" indent="0">
              <a:buFont typeface="Wingdings" charset="2"/>
              <a:buNone/>
              <a:defRPr/>
            </a:pPr>
            <a:r>
              <a:rPr lang="en-US" sz="2000" dirty="0"/>
              <a:t>                                                                          (Lambert et al., 2003)</a:t>
            </a:r>
          </a:p>
          <a:p>
            <a:pPr marL="0" indent="0">
              <a:buFont typeface="Wingdings" charset="2"/>
              <a:buNone/>
              <a:defRPr/>
            </a:pPr>
            <a:endParaRPr lang="en-US" dirty="0"/>
          </a:p>
          <a:p>
            <a:pPr marL="0" indent="0">
              <a:buFont typeface="Wingdings" charset="2"/>
              <a:buNone/>
              <a:defRPr/>
            </a:pPr>
            <a:endParaRPr lang="en-US" dirty="0"/>
          </a:p>
          <a:p>
            <a:pPr marL="0" indent="0">
              <a:buFont typeface="Wingdings" charset="2"/>
              <a:buNone/>
              <a:defRPr/>
            </a:pPr>
            <a:endParaRPr lang="en-US" dirty="0"/>
          </a:p>
          <a:p>
            <a:pPr marL="0" indent="0">
              <a:buFont typeface="Wingdings" charset="2"/>
              <a:buNone/>
              <a:defRPr/>
            </a:pPr>
            <a:endParaRPr lang="en-US" dirty="0"/>
          </a:p>
          <a:p>
            <a:pPr marL="0" indent="0">
              <a:buFont typeface="Wingdings" charset="2"/>
              <a:buNone/>
              <a:defRPr/>
            </a:pPr>
            <a:endParaRPr lang="en-US" dirty="0"/>
          </a:p>
          <a:p>
            <a:pPr marL="0" indent="0">
              <a:buFont typeface="Wingdings" charset="2"/>
              <a:buNone/>
              <a:defRPr/>
            </a:pPr>
            <a:r>
              <a:rPr lang="en-US" dirty="0"/>
              <a:t>(Lambert, Lambert, &amp; </a:t>
            </a:r>
            <a:r>
              <a:rPr lang="en-US" dirty="0" err="1"/>
              <a:t>Tsukahara</a:t>
            </a:r>
            <a:r>
              <a:rPr lang="en-US" dirty="0"/>
              <a:t>, 2003). </a:t>
            </a:r>
            <a:endParaRPr lang="en-US" dirty="0">
              <a:latin typeface="Calibri" charset="0"/>
              <a:ea typeface="ＭＳ Ｐゴシック" charset="-128"/>
              <a:cs typeface="Calibri" charset="0"/>
            </a:endParaRPr>
          </a:p>
        </p:txBody>
      </p:sp>
    </p:spTree>
    <p:extLst>
      <p:ext uri="{BB962C8B-B14F-4D97-AF65-F5344CB8AC3E}">
        <p14:creationId xmlns:p14="http://schemas.microsoft.com/office/powerpoint/2010/main" val="31927103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br>
              <a:rPr lang="en-US" sz="3200" dirty="0"/>
            </a:br>
            <a:r>
              <a:rPr lang="en-US" sz="3200" dirty="0"/>
              <a:t>             </a:t>
            </a:r>
            <a:r>
              <a:rPr lang="en-US" sz="3200" b="1" dirty="0"/>
              <a:t>Ex: Writing a title that poorly reflects </a:t>
            </a:r>
            <a:br>
              <a:rPr lang="en-US" sz="3200" b="1" dirty="0"/>
            </a:br>
            <a:r>
              <a:rPr lang="en-US" sz="3200" b="1" dirty="0"/>
              <a:t>                   the essence of the content </a:t>
            </a:r>
            <a:br>
              <a:rPr lang="en-US" dirty="0"/>
            </a:br>
            <a:endParaRPr lang="en-US" dirty="0"/>
          </a:p>
        </p:txBody>
      </p:sp>
      <p:sp>
        <p:nvSpPr>
          <p:cNvPr id="3" name="Content Placeholder 2"/>
          <p:cNvSpPr>
            <a:spLocks noGrp="1"/>
          </p:cNvSpPr>
          <p:nvPr>
            <p:ph idx="1"/>
          </p:nvPr>
        </p:nvSpPr>
        <p:spPr/>
        <p:txBody>
          <a:bodyPr/>
          <a:lstStyle/>
          <a:p>
            <a:pPr marL="0" indent="0">
              <a:buNone/>
            </a:pPr>
            <a:r>
              <a:rPr lang="en-US" sz="2400" b="1" dirty="0"/>
              <a:t>Title (Poor) </a:t>
            </a:r>
          </a:p>
          <a:p>
            <a:r>
              <a:rPr lang="en-US" sz="2400" dirty="0"/>
              <a:t>After the crime: Before the trial. </a:t>
            </a:r>
            <a:endParaRPr lang="en-US" sz="2400" b="1" dirty="0"/>
          </a:p>
          <a:p>
            <a:pPr marL="0" indent="0">
              <a:buNone/>
            </a:pPr>
            <a:endParaRPr lang="en-US" sz="2400" b="1" dirty="0"/>
          </a:p>
          <a:p>
            <a:pPr marL="0" indent="0">
              <a:buNone/>
            </a:pPr>
            <a:r>
              <a:rPr lang="en-US" sz="2400" b="1" dirty="0"/>
              <a:t>Title (Better)</a:t>
            </a:r>
          </a:p>
          <a:p>
            <a:pPr marL="0" indent="0">
              <a:buNone/>
            </a:pPr>
            <a:r>
              <a:rPr lang="en-US" sz="2400" dirty="0"/>
              <a:t>“After the crime: Before the trial”: The philosophy of forensic psychiatric nursing on the forensic assessment unit.</a:t>
            </a:r>
          </a:p>
          <a:p>
            <a:pPr marL="0" indent="0">
              <a:buNone/>
            </a:pPr>
            <a:endParaRPr lang="en-US" sz="2000" b="1" dirty="0"/>
          </a:p>
          <a:p>
            <a:pPr marL="0" indent="0">
              <a:buNone/>
            </a:pPr>
            <a:endParaRPr lang="en-US" sz="2000" b="1" dirty="0"/>
          </a:p>
          <a:p>
            <a:pPr marL="0" indent="0">
              <a:buNone/>
            </a:pPr>
            <a:r>
              <a:rPr lang="en-US" sz="2000" b="1" dirty="0"/>
              <a:t>Reference</a:t>
            </a:r>
          </a:p>
          <a:p>
            <a:pPr marL="0" indent="0">
              <a:buNone/>
            </a:pPr>
            <a:r>
              <a:rPr lang="en-US" sz="2000" dirty="0"/>
              <a:t>Kent-Wilkinson, A. (1993). After the crime before the trial</a:t>
            </a:r>
            <a:r>
              <a:rPr lang="en-US" sz="2000" i="1" dirty="0"/>
              <a:t>. The Canadian </a:t>
            </a:r>
          </a:p>
          <a:p>
            <a:pPr marL="0" indent="0">
              <a:buNone/>
            </a:pPr>
            <a:r>
              <a:rPr lang="en-US" sz="2000" i="1" dirty="0"/>
              <a:t>	Nurse, 89</a:t>
            </a:r>
            <a:r>
              <a:rPr lang="en-US" sz="2000" dirty="0"/>
              <a:t>(11), 23–26. </a:t>
            </a:r>
            <a:r>
              <a:rPr lang="en-US" sz="2000" dirty="0">
                <a:hlinkClick r:id="rId2"/>
              </a:rPr>
              <a:t>https://pubmed.ncbi.nlm.nih.gov/8299104</a:t>
            </a: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16198006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pPr algn="ctr"/>
            <a:br>
              <a:rPr lang="en-US" sz="3200" dirty="0"/>
            </a:br>
            <a:r>
              <a:rPr lang="en-US" sz="3200" b="1" dirty="0"/>
              <a:t>Failure to capture the reader's attention in the early sections of the manuscript.</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Introduction Paragraph (Poor) </a:t>
            </a:r>
          </a:p>
          <a:p>
            <a:pPr marL="0" indent="0">
              <a:buNone/>
            </a:pPr>
            <a:r>
              <a:rPr lang="en-US" dirty="0"/>
              <a:t>	The HUB</a:t>
            </a:r>
            <a:r>
              <a:rPr lang="en-US" b="1" dirty="0"/>
              <a:t> </a:t>
            </a:r>
            <a:r>
              <a:rPr lang="en-US" dirty="0"/>
              <a:t>served as a building block for a situation table approach that bridges health, social and criminal justice representatives together to discuss solutions for high-risk cases (Thompson et al., 2019c).</a:t>
            </a:r>
          </a:p>
          <a:p>
            <a:pPr marL="0" indent="0">
              <a:buNone/>
            </a:pPr>
            <a:endParaRPr lang="en-US" dirty="0"/>
          </a:p>
          <a:p>
            <a:pPr marL="0" indent="0">
              <a:buNone/>
            </a:pPr>
            <a:r>
              <a:rPr lang="en-US" b="1" dirty="0"/>
              <a:t>Introduction Paragraph (Better) </a:t>
            </a:r>
          </a:p>
          <a:p>
            <a:pPr marL="0" indent="0">
              <a:buNone/>
            </a:pPr>
            <a:r>
              <a:rPr lang="en-US" dirty="0"/>
              <a:t>	Deaths from opioid overdose in Canada is a major  public health crisis. “Intelligence indicates that over 4,000 opioid-related deaths in Canada can be expected in 2019 (Thompson et al., 2019d, p. 12).</a:t>
            </a:r>
          </a:p>
          <a:p>
            <a:endParaRPr lang="en-US" dirty="0"/>
          </a:p>
        </p:txBody>
      </p:sp>
    </p:spTree>
    <p:extLst>
      <p:ext uri="{BB962C8B-B14F-4D97-AF65-F5344CB8AC3E}">
        <p14:creationId xmlns:p14="http://schemas.microsoft.com/office/powerpoint/2010/main" val="169010398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838200"/>
            <a:ext cx="8550275" cy="609600"/>
          </a:xfrm>
        </p:spPr>
        <p:txBody>
          <a:bodyPr/>
          <a:lstStyle/>
          <a:p>
            <a:r>
              <a:rPr lang="en-US" altLang="en-US" sz="3200" i="1">
                <a:latin typeface="Calibri" charset="0"/>
                <a:ea typeface="ＭＳ Ｐゴシック" charset="-128"/>
                <a:cs typeface="Calibri" charset="0"/>
              </a:rPr>
              <a:t>Guidelines for writing scholarly papers (1)</a:t>
            </a:r>
            <a:endParaRPr lang="en-US" altLang="en-US" sz="3200">
              <a:latin typeface="Calibri" charset="0"/>
              <a:ea typeface="ＭＳ Ｐゴシック" charset="-128"/>
              <a:cs typeface="Calibri" charset="0"/>
            </a:endParaRPr>
          </a:p>
        </p:txBody>
      </p:sp>
      <p:sp>
        <p:nvSpPr>
          <p:cNvPr id="3075" name="Content Placeholder 2"/>
          <p:cNvSpPr>
            <a:spLocks noGrp="1"/>
          </p:cNvSpPr>
          <p:nvPr>
            <p:ph idx="1"/>
          </p:nvPr>
        </p:nvSpPr>
        <p:spPr/>
        <p:txBody>
          <a:bodyPr/>
          <a:lstStyle/>
          <a:p>
            <a:pPr marL="0" indent="0">
              <a:buFont typeface="Wingdings" charset="2"/>
              <a:buNone/>
              <a:defRPr/>
            </a:pPr>
            <a:r>
              <a:rPr lang="en-US" sz="1000" dirty="0"/>
              <a:t> </a:t>
            </a:r>
            <a:r>
              <a:rPr lang="en-US" sz="1600" dirty="0">
                <a:latin typeface="Times New Roman" pitchFamily="18" charset="0"/>
                <a:cs typeface="Times New Roman" pitchFamily="18" charset="0"/>
              </a:rPr>
              <a:t>Moser, J. (2012). </a:t>
            </a:r>
            <a:r>
              <a:rPr lang="en-US" sz="1600" i="1" dirty="0">
                <a:latin typeface="Times New Roman" pitchFamily="18" charset="0"/>
                <a:cs typeface="Times New Roman" pitchFamily="18" charset="0"/>
              </a:rPr>
              <a:t>Guidelines for writing scholarly papers.</a:t>
            </a:r>
            <a:r>
              <a:rPr lang="en-US" sz="1600" dirty="0">
                <a:latin typeface="Times New Roman" pitchFamily="18" charset="0"/>
                <a:cs typeface="Times New Roman" pitchFamily="18" charset="0"/>
              </a:rPr>
              <a:t> Department of History and Political </a:t>
            </a:r>
          </a:p>
          <a:p>
            <a:pPr marL="0" indent="0">
              <a:buFont typeface="Wingdings" charset="2"/>
              <a:buNone/>
              <a:defRPr/>
            </a:pPr>
            <a:r>
              <a:rPr lang="en-US" sz="1600" dirty="0">
                <a:latin typeface="Times New Roman" pitchFamily="18" charset="0"/>
                <a:cs typeface="Times New Roman" pitchFamily="18" charset="0"/>
              </a:rPr>
              <a:t>         Science, Ashland University. http://personal.ashland.edu/~jmoser1/papers.html</a:t>
            </a:r>
            <a:endParaRPr lang="en-US" sz="1400" b="1" dirty="0"/>
          </a:p>
          <a:p>
            <a:pPr marL="0" indent="0">
              <a:buFont typeface="Wingdings" charset="2"/>
              <a:buNone/>
              <a:defRPr/>
            </a:pPr>
            <a:endParaRPr lang="en-US" sz="2000" b="1" dirty="0"/>
          </a:p>
          <a:p>
            <a:pPr marL="0" indent="0">
              <a:buFont typeface="Wingdings" charset="2"/>
              <a:buNone/>
              <a:defRPr/>
            </a:pPr>
            <a:r>
              <a:rPr lang="en-US" sz="2000" b="1" dirty="0"/>
              <a:t>Basic Structure:</a:t>
            </a:r>
            <a:r>
              <a:rPr lang="en-US" sz="2000" dirty="0"/>
              <a:t> </a:t>
            </a:r>
          </a:p>
          <a:p>
            <a:pPr>
              <a:defRPr/>
            </a:pPr>
            <a:r>
              <a:rPr lang="en-US" sz="2000" dirty="0"/>
              <a:t>The </a:t>
            </a:r>
            <a:r>
              <a:rPr lang="en-US" sz="2000" b="1" dirty="0"/>
              <a:t>introductory paragraph</a:t>
            </a:r>
            <a:r>
              <a:rPr lang="en-US" sz="2000" dirty="0"/>
              <a:t> should engage the reader’s interest by setting out clearly the question that the paper is attempting to address, how you plan to address it, and why it is worth addressing in the first place;</a:t>
            </a:r>
          </a:p>
          <a:p>
            <a:pPr>
              <a:spcBef>
                <a:spcPts val="0"/>
              </a:spcBef>
              <a:defRPr/>
            </a:pPr>
            <a:r>
              <a:rPr lang="en-US" sz="2000" dirty="0"/>
              <a:t>The </a:t>
            </a:r>
            <a:r>
              <a:rPr lang="en-US" sz="2000" b="1" dirty="0"/>
              <a:t>thesis statement</a:t>
            </a:r>
            <a:r>
              <a:rPr lang="en-US" sz="2000" dirty="0"/>
              <a:t> is a summation of your main point; this should generally appear at the end of the introductory paragraph; </a:t>
            </a:r>
          </a:p>
          <a:p>
            <a:pPr>
              <a:defRPr/>
            </a:pPr>
            <a:r>
              <a:rPr lang="en-US" sz="2000" b="1" dirty="0"/>
              <a:t>Background information</a:t>
            </a:r>
            <a:r>
              <a:rPr lang="en-US" sz="2000" dirty="0"/>
              <a:t>, basic material about the subject, to provide context for the reader;</a:t>
            </a:r>
          </a:p>
          <a:p>
            <a:pPr>
              <a:defRPr/>
            </a:pPr>
            <a:r>
              <a:rPr lang="en-US" sz="2000" dirty="0"/>
              <a:t>The real “meat” of your paper will be the actual </a:t>
            </a:r>
            <a:r>
              <a:rPr lang="en-US" sz="2000" b="1" dirty="0"/>
              <a:t>points of discussion</a:t>
            </a:r>
            <a:r>
              <a:rPr lang="en-US" sz="2000" dirty="0"/>
              <a:t>.  These will be a series of paragraphs that support your thesis statement, with each point occupying one or two paragraphs, depending on the essay’s overall length; </a:t>
            </a:r>
          </a:p>
          <a:p>
            <a:pPr>
              <a:defRPr/>
            </a:pPr>
            <a:endParaRPr lang="en-US" sz="2000" dirty="0"/>
          </a:p>
        </p:txBody>
      </p:sp>
    </p:spTree>
    <p:extLst>
      <p:ext uri="{BB962C8B-B14F-4D97-AF65-F5344CB8AC3E}">
        <p14:creationId xmlns:p14="http://schemas.microsoft.com/office/powerpoint/2010/main" val="15199505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838200"/>
            <a:ext cx="8550275" cy="609600"/>
          </a:xfrm>
        </p:spPr>
        <p:txBody>
          <a:bodyPr/>
          <a:lstStyle/>
          <a:p>
            <a:r>
              <a:rPr lang="en-US" altLang="en-US" sz="3200" i="1" dirty="0">
                <a:latin typeface="Calibri" charset="0"/>
                <a:ea typeface="ＭＳ Ｐゴシック" charset="-128"/>
                <a:cs typeface="Calibri" charset="0"/>
              </a:rPr>
              <a:t>Guidelines for writing scholarly papers (2)</a:t>
            </a:r>
            <a:endParaRPr lang="en-US" altLang="en-US" sz="3200" dirty="0">
              <a:latin typeface="Calibri" charset="0"/>
              <a:ea typeface="ＭＳ Ｐゴシック" charset="-128"/>
              <a:cs typeface="Calibri" charset="0"/>
            </a:endParaRPr>
          </a:p>
        </p:txBody>
      </p:sp>
      <p:sp>
        <p:nvSpPr>
          <p:cNvPr id="3075" name="Content Placeholder 2"/>
          <p:cNvSpPr>
            <a:spLocks noGrp="1"/>
          </p:cNvSpPr>
          <p:nvPr>
            <p:ph idx="1"/>
          </p:nvPr>
        </p:nvSpPr>
        <p:spPr/>
        <p:txBody>
          <a:bodyPr/>
          <a:lstStyle/>
          <a:p>
            <a:pPr marL="0" indent="0">
              <a:buFont typeface="Wingdings" charset="2"/>
              <a:buNone/>
              <a:defRPr/>
            </a:pPr>
            <a:r>
              <a:rPr lang="en-US" sz="1000" dirty="0"/>
              <a:t> </a:t>
            </a:r>
            <a:r>
              <a:rPr lang="en-US" sz="1600" dirty="0">
                <a:latin typeface="Times New Roman" pitchFamily="18" charset="0"/>
                <a:cs typeface="Times New Roman" pitchFamily="18" charset="0"/>
              </a:rPr>
              <a:t>Moser, J. (2012). </a:t>
            </a:r>
            <a:r>
              <a:rPr lang="en-US" sz="1600" i="1" dirty="0">
                <a:latin typeface="Times New Roman" pitchFamily="18" charset="0"/>
                <a:cs typeface="Times New Roman" pitchFamily="18" charset="0"/>
              </a:rPr>
              <a:t>Guidelines for writing scholarly papers.</a:t>
            </a:r>
            <a:r>
              <a:rPr lang="en-US" sz="1600" dirty="0">
                <a:latin typeface="Times New Roman" pitchFamily="18" charset="0"/>
                <a:cs typeface="Times New Roman" pitchFamily="18" charset="0"/>
              </a:rPr>
              <a:t> Department of History and Political </a:t>
            </a:r>
          </a:p>
          <a:p>
            <a:pPr marL="0" indent="0">
              <a:buFont typeface="Wingdings" charset="2"/>
              <a:buNone/>
              <a:defRPr/>
            </a:pPr>
            <a:r>
              <a:rPr lang="en-US" sz="1600" dirty="0">
                <a:latin typeface="Times New Roman" pitchFamily="18" charset="0"/>
                <a:cs typeface="Times New Roman" pitchFamily="18" charset="0"/>
              </a:rPr>
              <a:t>         Science, Ashland University. http://personal.ashland.edu/~jmoser1/papers.html</a:t>
            </a:r>
            <a:endParaRPr lang="en-US" sz="1400" dirty="0"/>
          </a:p>
          <a:p>
            <a:pPr>
              <a:defRPr/>
            </a:pPr>
            <a:endParaRPr lang="en-US" sz="2000" dirty="0"/>
          </a:p>
          <a:p>
            <a:pPr>
              <a:defRPr/>
            </a:pPr>
            <a:r>
              <a:rPr lang="en-US" sz="2000" dirty="0"/>
              <a:t>One of the hallmarks of good writing is the ability to move back and forth smoothly between </a:t>
            </a:r>
            <a:r>
              <a:rPr lang="en-US" sz="2000" b="1" dirty="0"/>
              <a:t>general statements</a:t>
            </a:r>
            <a:r>
              <a:rPr lang="en-US" sz="2000" dirty="0"/>
              <a:t> and </a:t>
            </a:r>
            <a:r>
              <a:rPr lang="en-US" sz="2000" b="1" dirty="0"/>
              <a:t>concrete details</a:t>
            </a:r>
            <a:r>
              <a:rPr lang="en-US" sz="2000" dirty="0"/>
              <a:t>.  Each paragraph should start with a generalization—sort of a miniature thesis statement; and </a:t>
            </a:r>
          </a:p>
          <a:p>
            <a:pPr>
              <a:defRPr/>
            </a:pPr>
            <a:r>
              <a:rPr lang="en-US" sz="2000" b="1" dirty="0"/>
              <a:t>The concluding paragraph </a:t>
            </a:r>
            <a:r>
              <a:rPr lang="en-US" sz="2000" dirty="0"/>
              <a:t>should flow logically from the rest of the essay, but it should be more than simply a restatement of what you have done.  For a paper of more than three or four pages, you might want briefly to summarize your main points.  </a:t>
            </a:r>
          </a:p>
          <a:p>
            <a:pPr>
              <a:defRPr/>
            </a:pPr>
            <a:r>
              <a:rPr lang="en-US" sz="2000" b="1" dirty="0"/>
              <a:t>The concluding paragraph </a:t>
            </a:r>
            <a:r>
              <a:rPr lang="en-US" sz="2000" dirty="0"/>
              <a:t>might also offer some guidance for action. The rest of the paragraph should provide specifics to back it up. Ideally, your conclusion should convince the reader that he has not been wasting his time, and that there is something that he can take away from your essay. </a:t>
            </a:r>
            <a:endParaRPr lang="en-US" sz="2000" dirty="0">
              <a:latin typeface="Calibri" charset="0"/>
              <a:ea typeface="ＭＳ Ｐゴシック" charset="-128"/>
              <a:cs typeface="Calibri" charset="0"/>
            </a:endParaRPr>
          </a:p>
        </p:txBody>
      </p:sp>
    </p:spTree>
    <p:extLst>
      <p:ext uri="{BB962C8B-B14F-4D97-AF65-F5344CB8AC3E}">
        <p14:creationId xmlns:p14="http://schemas.microsoft.com/office/powerpoint/2010/main" val="33578502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1600" dirty="0"/>
          </a:p>
          <a:p>
            <a:pPr marL="0" indent="0">
              <a:buNone/>
            </a:pPr>
            <a:r>
              <a:rPr lang="en-US" sz="1600" b="1" dirty="0"/>
              <a:t>Arlene Kent-Wilkinson </a:t>
            </a:r>
            <a:r>
              <a:rPr lang="en-US" sz="1600" dirty="0"/>
              <a:t>RN, CPMHN(C), BSN, MN, PhD </a:t>
            </a:r>
          </a:p>
          <a:p>
            <a:pPr marL="0" indent="0">
              <a:buNone/>
            </a:pPr>
            <a:r>
              <a:rPr lang="en-US" sz="1600" dirty="0"/>
              <a:t>Professor, College of Nursing, University of Saskatchewan, </a:t>
            </a:r>
          </a:p>
          <a:p>
            <a:pPr marL="0" indent="0">
              <a:buNone/>
            </a:pPr>
            <a:r>
              <a:rPr lang="en-US" sz="1600" dirty="0"/>
              <a:t>Health Sciences Building, E-Wing, Room 4242 </a:t>
            </a:r>
          </a:p>
          <a:p>
            <a:pPr marL="0" indent="0">
              <a:buNone/>
            </a:pPr>
            <a:r>
              <a:rPr lang="en-US" sz="1600" dirty="0"/>
              <a:t>104 Clinic Place, Saskatoon, SK, S7N 2Z4, Canada</a:t>
            </a:r>
          </a:p>
          <a:p>
            <a:pPr marL="0" indent="0">
              <a:buNone/>
            </a:pPr>
            <a:r>
              <a:rPr lang="en-US" sz="1600" dirty="0"/>
              <a:t>(w) Phone: (306) 966-6897; Cell: (306) 292-8066</a:t>
            </a:r>
          </a:p>
          <a:p>
            <a:pPr marL="0" indent="0">
              <a:spcBef>
                <a:spcPts val="0"/>
              </a:spcBef>
              <a:buNone/>
            </a:pPr>
            <a:r>
              <a:rPr lang="en-US" sz="1600" dirty="0"/>
              <a:t>Email: </a:t>
            </a:r>
            <a:r>
              <a:rPr lang="en-US" sz="1600" u="sng" dirty="0">
                <a:hlinkClick r:id="rId2"/>
              </a:rPr>
              <a:t>arlene.kent@usask.ca</a:t>
            </a:r>
            <a:endParaRPr lang="en-US" sz="1600" u="sng" dirty="0"/>
          </a:p>
          <a:p>
            <a:pPr marL="0" indent="0">
              <a:spcBef>
                <a:spcPts val="0"/>
              </a:spcBef>
              <a:buNone/>
            </a:pPr>
            <a:r>
              <a:rPr lang="en-US" sz="1600" dirty="0"/>
              <a:t>Profile: </a:t>
            </a:r>
            <a:r>
              <a:rPr lang="en-US" sz="1600" u="sng" dirty="0">
                <a:hlinkClick r:id="rId3"/>
              </a:rPr>
              <a:t>https://nursing.usask.ca/people/arlene-kent-wilkinson.php</a:t>
            </a:r>
            <a:endParaRPr lang="en-US" sz="1600" dirty="0"/>
          </a:p>
          <a:p>
            <a:pPr marL="0" indent="0">
              <a:spcBef>
                <a:spcPts val="0"/>
              </a:spcBef>
              <a:buNone/>
            </a:pPr>
            <a:r>
              <a:rPr lang="en-US" sz="1600" dirty="0"/>
              <a:t>WebEx: </a:t>
            </a:r>
            <a:r>
              <a:rPr lang="en-US" sz="1600" u="sng" dirty="0">
                <a:hlinkClick r:id="rId4"/>
              </a:rPr>
              <a:t>http://usask.webex.com//meet/arlene.kent</a:t>
            </a:r>
            <a:r>
              <a:rPr lang="en-US" dirty="0"/>
              <a:t> </a:t>
            </a:r>
          </a:p>
          <a:p>
            <a:endParaRPr lang="en-US" dirty="0"/>
          </a:p>
        </p:txBody>
      </p:sp>
      <p:sp>
        <p:nvSpPr>
          <p:cNvPr id="3" name="Title 2"/>
          <p:cNvSpPr>
            <a:spLocks noGrp="1"/>
          </p:cNvSpPr>
          <p:nvPr>
            <p:ph type="title"/>
          </p:nvPr>
        </p:nvSpPr>
        <p:spPr/>
        <p:txBody>
          <a:bodyPr/>
          <a:lstStyle/>
          <a:p>
            <a:r>
              <a:rPr lang="en-US" dirty="0"/>
              <a:t>Contact Information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495800"/>
            <a:ext cx="1447800" cy="191109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4495800"/>
            <a:ext cx="1413990" cy="1911096"/>
          </a:xfrm>
          <a:prstGeom prst="rect">
            <a:avLst/>
          </a:prstGeom>
        </p:spPr>
      </p:pic>
    </p:spTree>
    <p:extLst>
      <p:ext uri="{BB962C8B-B14F-4D97-AF65-F5344CB8AC3E}">
        <p14:creationId xmlns:p14="http://schemas.microsoft.com/office/powerpoint/2010/main" val="156122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b="1" dirty="0"/>
              <a:t>U of S Thesis &amp; Proposal </a:t>
            </a:r>
          </a:p>
        </p:txBody>
      </p:sp>
      <p:sp>
        <p:nvSpPr>
          <p:cNvPr id="3" name="Content Placeholder 2"/>
          <p:cNvSpPr>
            <a:spLocks noGrp="1"/>
          </p:cNvSpPr>
          <p:nvPr>
            <p:ph idx="1"/>
          </p:nvPr>
        </p:nvSpPr>
        <p:spPr/>
        <p:txBody>
          <a:bodyPr/>
          <a:lstStyle/>
          <a:p>
            <a:pPr marL="0" indent="0">
              <a:buNone/>
            </a:pPr>
            <a:r>
              <a:rPr lang="en-US" b="1" dirty="0"/>
              <a:t>Thesis Preparation</a:t>
            </a:r>
            <a:endParaRPr lang="en-US" dirty="0"/>
          </a:p>
          <a:p>
            <a:r>
              <a:rPr lang="en-US" b="1" dirty="0"/>
              <a:t>Formatting </a:t>
            </a:r>
            <a:r>
              <a:rPr lang="en-US" dirty="0"/>
              <a:t>requirements for Dissertations  </a:t>
            </a:r>
          </a:p>
          <a:p>
            <a:r>
              <a:rPr lang="en-US" u="sng" dirty="0">
                <a:hlinkClick r:id="rId2"/>
              </a:rPr>
              <a:t>https://students.usask.ca/graduate/thesis-preparation.php#Formatting</a:t>
            </a:r>
            <a:r>
              <a:rPr lang="en-US" dirty="0"/>
              <a:t>.</a:t>
            </a:r>
          </a:p>
          <a:p>
            <a:endParaRPr lang="en-US" dirty="0"/>
          </a:p>
          <a:p>
            <a:r>
              <a:rPr lang="en-US" dirty="0"/>
              <a:t>Not in complete APA, but APA is required for most of the </a:t>
            </a:r>
            <a:r>
              <a:rPr lang="en-US" dirty="0" err="1"/>
              <a:t>behavioural</a:t>
            </a:r>
            <a:r>
              <a:rPr lang="en-US" dirty="0"/>
              <a:t> science disciplines for course assignments  </a:t>
            </a:r>
          </a:p>
        </p:txBody>
      </p:sp>
    </p:spTree>
    <p:extLst>
      <p:ext uri="{BB962C8B-B14F-4D97-AF65-F5344CB8AC3E}">
        <p14:creationId xmlns:p14="http://schemas.microsoft.com/office/powerpoint/2010/main" val="6131642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838200"/>
            <a:ext cx="8550275" cy="609600"/>
          </a:xfrm>
        </p:spPr>
        <p:txBody>
          <a:bodyPr/>
          <a:lstStyle/>
          <a:p>
            <a:r>
              <a:rPr lang="en-US" altLang="en-US" sz="3200" i="1" dirty="0">
                <a:latin typeface="Calibri" charset="0"/>
                <a:ea typeface="ＭＳ Ｐゴシック" charset="-128"/>
                <a:cs typeface="Calibri" charset="0"/>
              </a:rPr>
              <a:t>Guidelines for writing scholarly papers (3)</a:t>
            </a:r>
            <a:endParaRPr lang="en-US" altLang="en-US" sz="3200" dirty="0">
              <a:latin typeface="Calibri" charset="0"/>
              <a:ea typeface="ＭＳ Ｐゴシック" charset="-128"/>
              <a:cs typeface="Calibri" charset="0"/>
            </a:endParaRPr>
          </a:p>
        </p:txBody>
      </p:sp>
      <p:sp>
        <p:nvSpPr>
          <p:cNvPr id="3075" name="Content Placeholder 2"/>
          <p:cNvSpPr>
            <a:spLocks noGrp="1"/>
          </p:cNvSpPr>
          <p:nvPr>
            <p:ph idx="1"/>
          </p:nvPr>
        </p:nvSpPr>
        <p:spPr>
          <a:xfrm>
            <a:off x="228600" y="1600200"/>
            <a:ext cx="8550275" cy="5562600"/>
          </a:xfrm>
        </p:spPr>
        <p:txBody>
          <a:bodyPr/>
          <a:lstStyle/>
          <a:p>
            <a:pPr marL="0" indent="0">
              <a:buFont typeface="Wingdings" charset="2"/>
              <a:buNone/>
              <a:defRPr/>
            </a:pPr>
            <a:r>
              <a:rPr lang="en-US" sz="1000" dirty="0"/>
              <a:t> </a:t>
            </a:r>
            <a:r>
              <a:rPr lang="en-US" sz="1600" dirty="0">
                <a:latin typeface="Times New Roman" pitchFamily="18" charset="0"/>
                <a:cs typeface="Times New Roman" pitchFamily="18" charset="0"/>
              </a:rPr>
              <a:t>Moser, J. (2012). </a:t>
            </a:r>
            <a:r>
              <a:rPr lang="en-US" sz="1600" i="1" dirty="0">
                <a:latin typeface="Times New Roman" pitchFamily="18" charset="0"/>
                <a:cs typeface="Times New Roman" pitchFamily="18" charset="0"/>
              </a:rPr>
              <a:t>Guidelines for writing scholarly papers.</a:t>
            </a:r>
            <a:r>
              <a:rPr lang="en-US" sz="1600" dirty="0">
                <a:latin typeface="Times New Roman" pitchFamily="18" charset="0"/>
                <a:cs typeface="Times New Roman" pitchFamily="18" charset="0"/>
              </a:rPr>
              <a:t> Department of History and Political </a:t>
            </a:r>
          </a:p>
          <a:p>
            <a:pPr marL="0" indent="0">
              <a:buFont typeface="Wingdings" charset="2"/>
              <a:buNone/>
              <a:defRPr/>
            </a:pPr>
            <a:r>
              <a:rPr lang="en-US" sz="1600" dirty="0">
                <a:latin typeface="Times New Roman" pitchFamily="18" charset="0"/>
                <a:cs typeface="Times New Roman" pitchFamily="18" charset="0"/>
              </a:rPr>
              <a:t>         Science, Ashland University. http://personal.ashland.edu/~jmoser1/papers.html</a:t>
            </a:r>
            <a:endParaRPr lang="en-US" sz="1400" b="1" dirty="0"/>
          </a:p>
          <a:p>
            <a:pPr marL="0" indent="0">
              <a:buFont typeface="Wingdings" charset="2"/>
              <a:buNone/>
              <a:defRPr/>
            </a:pPr>
            <a:r>
              <a:rPr lang="en-US" sz="1800" b="1" u="sng" dirty="0"/>
              <a:t>Things to Avoid:</a:t>
            </a:r>
          </a:p>
          <a:p>
            <a:pPr marL="0" indent="0">
              <a:buFont typeface="Wingdings" charset="2"/>
              <a:buNone/>
              <a:defRPr/>
            </a:pPr>
            <a:r>
              <a:rPr lang="en-US" sz="1800" b="1" dirty="0"/>
              <a:t>Contractions: </a:t>
            </a:r>
          </a:p>
          <a:p>
            <a:pPr>
              <a:defRPr/>
            </a:pPr>
            <a:r>
              <a:rPr lang="en-US" sz="1800" dirty="0"/>
              <a:t>Words like “didn’t,” “couldn’t,” and “wouldn’t”</a:t>
            </a:r>
          </a:p>
          <a:p>
            <a:pPr marL="0" indent="0">
              <a:buFont typeface="Wingdings" charset="2"/>
              <a:buNone/>
              <a:defRPr/>
            </a:pPr>
            <a:r>
              <a:rPr lang="en-US" sz="1800" b="1" dirty="0"/>
              <a:t>Passive Voice:</a:t>
            </a:r>
          </a:p>
          <a:p>
            <a:pPr>
              <a:defRPr/>
            </a:pPr>
            <a:r>
              <a:rPr lang="en-US" sz="1800" b="1" dirty="0"/>
              <a:t>Active Voice</a:t>
            </a:r>
            <a:r>
              <a:rPr lang="en-US" sz="1800" dirty="0"/>
              <a:t>: “Washington chopped down the cherry tree” </a:t>
            </a:r>
          </a:p>
          <a:p>
            <a:pPr>
              <a:defRPr/>
            </a:pPr>
            <a:r>
              <a:rPr lang="en-US" sz="1800" b="1" dirty="0"/>
              <a:t>Passive Voice: </a:t>
            </a:r>
            <a:r>
              <a:rPr lang="en-US" sz="1800" dirty="0"/>
              <a:t>“The cherry tree was chopped down by George Washington.” [wordy &amp; clumsy]</a:t>
            </a:r>
          </a:p>
          <a:p>
            <a:pPr marL="0" indent="0">
              <a:buFont typeface="Wingdings" charset="2"/>
              <a:buNone/>
              <a:defRPr/>
            </a:pPr>
            <a:r>
              <a:rPr lang="en-US" sz="1800" b="1" dirty="0"/>
              <a:t>First or Second Person: </a:t>
            </a:r>
          </a:p>
          <a:p>
            <a:pPr>
              <a:defRPr/>
            </a:pPr>
            <a:r>
              <a:rPr lang="en-US" sz="1800" dirty="0"/>
              <a:t>In scholarly writing, the author is assumed to have “distance” from his or her subject.  You should therefore write as an outside observer, not a participant, and you should treat the reader in the same way.  This means that pronouns such as “I,” “we,” or “you” are inappropriate.</a:t>
            </a:r>
          </a:p>
          <a:p>
            <a:pPr marL="0" indent="0">
              <a:buFont typeface="Wingdings" charset="2"/>
              <a:buNone/>
              <a:defRPr/>
            </a:pPr>
            <a:r>
              <a:rPr lang="en-US" sz="1800" b="1" dirty="0"/>
              <a:t>Incomplete Sentences</a:t>
            </a:r>
            <a:r>
              <a:rPr lang="en-US" sz="1800" dirty="0"/>
              <a:t>: </a:t>
            </a:r>
          </a:p>
          <a:p>
            <a:pPr>
              <a:defRPr/>
            </a:pPr>
            <a:r>
              <a:rPr lang="en-US" sz="1800" dirty="0"/>
              <a:t>Every sentence </a:t>
            </a:r>
            <a:r>
              <a:rPr lang="en-US" sz="1800" i="1" dirty="0"/>
              <a:t>must</a:t>
            </a:r>
            <a:r>
              <a:rPr lang="en-US" sz="1800" dirty="0"/>
              <a:t> have a subject and a verb, unless it is part of a direct quote.  There are no other exceptions to this rule.</a:t>
            </a:r>
          </a:p>
        </p:txBody>
      </p:sp>
    </p:spTree>
    <p:extLst>
      <p:ext uri="{BB962C8B-B14F-4D97-AF65-F5344CB8AC3E}">
        <p14:creationId xmlns:p14="http://schemas.microsoft.com/office/powerpoint/2010/main" val="31880771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838200"/>
            <a:ext cx="8550275" cy="609600"/>
          </a:xfrm>
        </p:spPr>
        <p:txBody>
          <a:bodyPr/>
          <a:lstStyle/>
          <a:p>
            <a:r>
              <a:rPr lang="en-US" altLang="en-US" sz="3200" i="1" dirty="0">
                <a:latin typeface="Calibri" charset="0"/>
                <a:ea typeface="ＭＳ Ｐゴシック" charset="-128"/>
                <a:cs typeface="Calibri" charset="0"/>
              </a:rPr>
              <a:t>Guidelines for writing scholarly papers (4)</a:t>
            </a:r>
            <a:endParaRPr lang="en-US" altLang="en-US" sz="3200" dirty="0">
              <a:latin typeface="Calibri" charset="0"/>
              <a:ea typeface="ＭＳ Ｐゴシック" charset="-128"/>
              <a:cs typeface="Calibri" charset="0"/>
            </a:endParaRPr>
          </a:p>
        </p:txBody>
      </p:sp>
      <p:sp>
        <p:nvSpPr>
          <p:cNvPr id="3075" name="Content Placeholder 2"/>
          <p:cNvSpPr>
            <a:spLocks noGrp="1"/>
          </p:cNvSpPr>
          <p:nvPr>
            <p:ph idx="1"/>
          </p:nvPr>
        </p:nvSpPr>
        <p:spPr>
          <a:xfrm>
            <a:off x="228600" y="1600200"/>
            <a:ext cx="8550275" cy="5257800"/>
          </a:xfrm>
        </p:spPr>
        <p:txBody>
          <a:bodyPr/>
          <a:lstStyle/>
          <a:p>
            <a:pPr marL="0" indent="0">
              <a:buFont typeface="Wingdings" charset="2"/>
              <a:buNone/>
              <a:defRPr/>
            </a:pPr>
            <a:r>
              <a:rPr lang="en-US" sz="1000" dirty="0"/>
              <a:t> </a:t>
            </a:r>
            <a:r>
              <a:rPr lang="en-US" sz="1600" dirty="0">
                <a:latin typeface="Times New Roman" pitchFamily="18" charset="0"/>
                <a:cs typeface="Times New Roman" pitchFamily="18" charset="0"/>
              </a:rPr>
              <a:t>Moser, J. (2012). </a:t>
            </a:r>
            <a:r>
              <a:rPr lang="en-US" sz="1600" i="1" dirty="0">
                <a:latin typeface="Times New Roman" pitchFamily="18" charset="0"/>
                <a:cs typeface="Times New Roman" pitchFamily="18" charset="0"/>
              </a:rPr>
              <a:t>Guidelines for writing scholarly papers.</a:t>
            </a:r>
            <a:r>
              <a:rPr lang="en-US" sz="1600" dirty="0">
                <a:latin typeface="Times New Roman" pitchFamily="18" charset="0"/>
                <a:cs typeface="Times New Roman" pitchFamily="18" charset="0"/>
              </a:rPr>
              <a:t> Department of History and Political </a:t>
            </a:r>
          </a:p>
          <a:p>
            <a:pPr marL="0" indent="0">
              <a:buFont typeface="Wingdings" charset="2"/>
              <a:buNone/>
              <a:defRPr/>
            </a:pPr>
            <a:r>
              <a:rPr lang="en-US" sz="1600" dirty="0">
                <a:latin typeface="Times New Roman" pitchFamily="18" charset="0"/>
                <a:cs typeface="Times New Roman" pitchFamily="18" charset="0"/>
              </a:rPr>
              <a:t>         Science, Ashland University. http://personal.ashland.edu/~jmoser1/papers.html</a:t>
            </a:r>
          </a:p>
          <a:p>
            <a:pPr marL="0" indent="0">
              <a:buFont typeface="Wingdings" charset="2"/>
              <a:buNone/>
              <a:defRPr/>
            </a:pPr>
            <a:endParaRPr lang="en-US" sz="1400" b="1" dirty="0"/>
          </a:p>
          <a:p>
            <a:pPr marL="0" indent="0">
              <a:buFont typeface="Wingdings" charset="2"/>
              <a:buNone/>
              <a:defRPr/>
            </a:pPr>
            <a:r>
              <a:rPr lang="en-US" sz="1800" b="1" u="sng" dirty="0"/>
              <a:t>Things to Avoid: (cont.)</a:t>
            </a:r>
          </a:p>
          <a:p>
            <a:pPr marL="0" indent="0">
              <a:buFont typeface="Wingdings" charset="2"/>
              <a:buNone/>
              <a:defRPr/>
            </a:pPr>
            <a:r>
              <a:rPr lang="en-US" sz="1800" b="1" dirty="0"/>
              <a:t>Imprecise Language:</a:t>
            </a:r>
            <a:r>
              <a:rPr lang="en-US" sz="1800" dirty="0"/>
              <a:t> </a:t>
            </a:r>
          </a:p>
          <a:p>
            <a:pPr>
              <a:defRPr/>
            </a:pPr>
            <a:r>
              <a:rPr lang="en-US" sz="1800" dirty="0"/>
              <a:t>Avoid words like “good” She was a “good”  leader. </a:t>
            </a:r>
          </a:p>
          <a:p>
            <a:pPr>
              <a:defRPr/>
            </a:pPr>
            <a:r>
              <a:rPr lang="en-US" sz="1800" dirty="0"/>
              <a:t>Better to say:  She was a “strong” leader; she was an “effective” leader </a:t>
            </a:r>
            <a:endParaRPr lang="en-US" sz="1800" b="1" dirty="0"/>
          </a:p>
          <a:p>
            <a:pPr marL="0" indent="0">
              <a:buFont typeface="Wingdings" charset="2"/>
              <a:buNone/>
              <a:defRPr/>
            </a:pPr>
            <a:r>
              <a:rPr lang="en-US" sz="1800" b="1" dirty="0"/>
              <a:t>Slang</a:t>
            </a:r>
            <a:r>
              <a:rPr lang="en-US" sz="1800" dirty="0"/>
              <a:t>: </a:t>
            </a:r>
          </a:p>
          <a:p>
            <a:pPr>
              <a:defRPr/>
            </a:pPr>
            <a:r>
              <a:rPr lang="en-US" sz="1800" b="1" dirty="0"/>
              <a:t>“</a:t>
            </a:r>
            <a:r>
              <a:rPr lang="en-US" sz="1800" dirty="0"/>
              <a:t>bumped off” – to describe a “killing”</a:t>
            </a:r>
          </a:p>
          <a:p>
            <a:pPr>
              <a:defRPr/>
            </a:pPr>
            <a:r>
              <a:rPr lang="en-US" sz="1800" dirty="0"/>
              <a:t>“Bees knees”</a:t>
            </a:r>
          </a:p>
          <a:p>
            <a:pPr marL="0" indent="0">
              <a:buFont typeface="Wingdings" charset="2"/>
              <a:buNone/>
              <a:defRPr/>
            </a:pPr>
            <a:r>
              <a:rPr lang="en-US" sz="1800" b="1" dirty="0"/>
              <a:t>Words Out of Proper Proximity</a:t>
            </a:r>
            <a:r>
              <a:rPr lang="en-US" sz="1800" dirty="0"/>
              <a:t>: </a:t>
            </a:r>
          </a:p>
          <a:p>
            <a:pPr>
              <a:defRPr/>
            </a:pPr>
            <a:r>
              <a:rPr lang="en-US" sz="1800" dirty="0"/>
              <a:t>“Witnesses described the thief as a six-foot-tall man with a mustache weighing 190 pounds.”</a:t>
            </a:r>
          </a:p>
          <a:p>
            <a:pPr marL="0" indent="0">
              <a:buFont typeface="Wingdings" charset="2"/>
              <a:buNone/>
              <a:defRPr/>
            </a:pPr>
            <a:r>
              <a:rPr lang="en-US" sz="1800" dirty="0"/>
              <a:t> </a:t>
            </a:r>
            <a:r>
              <a:rPr lang="en-US" sz="1800" b="1" dirty="0"/>
              <a:t>Excessive Wordiness</a:t>
            </a:r>
            <a:r>
              <a:rPr lang="en-US" sz="1800" dirty="0"/>
              <a:t>:  </a:t>
            </a:r>
          </a:p>
          <a:p>
            <a:pPr>
              <a:defRPr/>
            </a:pPr>
            <a:r>
              <a:rPr lang="en-US" sz="1800" dirty="0"/>
              <a:t>do not write “time period,” when either “time” or “period” will suffice.  </a:t>
            </a:r>
          </a:p>
          <a:p>
            <a:pPr>
              <a:defRPr/>
            </a:pPr>
            <a:r>
              <a:rPr lang="en-US" sz="1800" dirty="0"/>
              <a:t>do not write “due to the fact that,” when a simple “because” will do. </a:t>
            </a:r>
          </a:p>
        </p:txBody>
      </p:sp>
    </p:spTree>
    <p:extLst>
      <p:ext uri="{BB962C8B-B14F-4D97-AF65-F5344CB8AC3E}">
        <p14:creationId xmlns:p14="http://schemas.microsoft.com/office/powerpoint/2010/main" val="11408055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838200"/>
            <a:ext cx="8550275" cy="609600"/>
          </a:xfrm>
        </p:spPr>
        <p:txBody>
          <a:bodyPr/>
          <a:lstStyle/>
          <a:p>
            <a:r>
              <a:rPr lang="en-US" altLang="en-US" sz="3200" i="1" dirty="0">
                <a:latin typeface="Calibri" charset="0"/>
                <a:ea typeface="ＭＳ Ｐゴシック" charset="-128"/>
                <a:cs typeface="Calibri" charset="0"/>
              </a:rPr>
              <a:t>Guidelines for writing scholarly papers (5)</a:t>
            </a:r>
            <a:endParaRPr lang="en-US" altLang="en-US" sz="3200" dirty="0">
              <a:latin typeface="Calibri" charset="0"/>
              <a:ea typeface="ＭＳ Ｐゴシック" charset="-128"/>
              <a:cs typeface="Calibri" charset="0"/>
            </a:endParaRPr>
          </a:p>
        </p:txBody>
      </p:sp>
      <p:sp>
        <p:nvSpPr>
          <p:cNvPr id="3075" name="Content Placeholder 2"/>
          <p:cNvSpPr>
            <a:spLocks noGrp="1"/>
          </p:cNvSpPr>
          <p:nvPr>
            <p:ph idx="1"/>
          </p:nvPr>
        </p:nvSpPr>
        <p:spPr>
          <a:xfrm>
            <a:off x="228600" y="1447800"/>
            <a:ext cx="8550275" cy="4648200"/>
          </a:xfrm>
        </p:spPr>
        <p:txBody>
          <a:bodyPr/>
          <a:lstStyle/>
          <a:p>
            <a:pPr marL="0" indent="0">
              <a:buFont typeface="Wingdings" charset="2"/>
              <a:buNone/>
              <a:defRPr/>
            </a:pPr>
            <a:r>
              <a:rPr lang="en-US" sz="1000" dirty="0"/>
              <a:t> </a:t>
            </a:r>
            <a:r>
              <a:rPr lang="en-US" sz="1600" dirty="0">
                <a:latin typeface="Times New Roman" pitchFamily="18" charset="0"/>
                <a:cs typeface="Times New Roman" pitchFamily="18" charset="0"/>
              </a:rPr>
              <a:t>Moser, J. (2012). </a:t>
            </a:r>
            <a:r>
              <a:rPr lang="en-US" sz="1600" i="1" dirty="0">
                <a:latin typeface="Times New Roman" pitchFamily="18" charset="0"/>
                <a:cs typeface="Times New Roman" pitchFamily="18" charset="0"/>
              </a:rPr>
              <a:t>Guidelines for writing scholarly papers.</a:t>
            </a:r>
            <a:r>
              <a:rPr lang="en-US" sz="1600" dirty="0">
                <a:latin typeface="Times New Roman" pitchFamily="18" charset="0"/>
                <a:cs typeface="Times New Roman" pitchFamily="18" charset="0"/>
              </a:rPr>
              <a:t> Department of History and Political </a:t>
            </a:r>
          </a:p>
          <a:p>
            <a:pPr marL="0" indent="0">
              <a:buFont typeface="Wingdings" charset="2"/>
              <a:buNone/>
              <a:defRPr/>
            </a:pPr>
            <a:r>
              <a:rPr lang="en-US" sz="1600" dirty="0">
                <a:latin typeface="Times New Roman" pitchFamily="18" charset="0"/>
                <a:cs typeface="Times New Roman" pitchFamily="18" charset="0"/>
              </a:rPr>
              <a:t>         Science, Ashland University. http://personal.ashland.edu/~jmoser1/papers.html</a:t>
            </a:r>
            <a:endParaRPr lang="en-US" sz="1400" b="1" dirty="0"/>
          </a:p>
          <a:p>
            <a:pPr marL="0" indent="0">
              <a:buNone/>
              <a:defRPr/>
            </a:pPr>
            <a:r>
              <a:rPr lang="en-US" sz="2000" b="1" dirty="0"/>
              <a:t>Excessive Quotations</a:t>
            </a:r>
            <a:r>
              <a:rPr lang="en-US" sz="2000" dirty="0"/>
              <a:t>:                                 </a:t>
            </a:r>
            <a:r>
              <a:rPr lang="en-US" sz="2000" b="1" u="sng" dirty="0"/>
              <a:t> Things to Avoid: (cont.)</a:t>
            </a:r>
            <a:endParaRPr lang="en-US" sz="2000" dirty="0"/>
          </a:p>
          <a:p>
            <a:pPr>
              <a:defRPr/>
            </a:pPr>
            <a:r>
              <a:rPr lang="en-US" sz="2000" dirty="0"/>
              <a:t>Often writers who have yet to develop their own “voice” have a tendency to use a lot of direct quotes from other authors.</a:t>
            </a:r>
          </a:p>
          <a:p>
            <a:pPr marL="0" indent="0">
              <a:buFont typeface="Wingdings" charset="2"/>
              <a:buNone/>
              <a:defRPr/>
            </a:pPr>
            <a:r>
              <a:rPr lang="en-US" sz="2000" b="1" dirty="0"/>
              <a:t>Dumb Mistakes  </a:t>
            </a:r>
            <a:endParaRPr lang="en-US" sz="2000" dirty="0"/>
          </a:p>
          <a:p>
            <a:pPr>
              <a:defRPr/>
            </a:pPr>
            <a:r>
              <a:rPr lang="en-US" sz="2000" dirty="0"/>
              <a:t>confusing “its” with “it’s,” “there” with “they’re” or “their,” and “who’s” with “whose.”  </a:t>
            </a:r>
          </a:p>
          <a:p>
            <a:pPr>
              <a:defRPr/>
            </a:pPr>
            <a:r>
              <a:rPr lang="en-US" sz="2000" dirty="0"/>
              <a:t>subjects must agree in number with verbs, and pronouns with their antecedents; </a:t>
            </a:r>
          </a:p>
          <a:p>
            <a:pPr>
              <a:defRPr/>
            </a:pPr>
            <a:r>
              <a:rPr lang="en-US" sz="2000" dirty="0"/>
              <a:t>Example: ” “Each of them had </a:t>
            </a:r>
            <a:r>
              <a:rPr lang="en-US" sz="2000" i="1" dirty="0"/>
              <a:t>their</a:t>
            </a:r>
            <a:r>
              <a:rPr lang="en-US" sz="2000" dirty="0"/>
              <a:t> own ideas” is wrong.  </a:t>
            </a:r>
          </a:p>
          <a:p>
            <a:pPr>
              <a:defRPr/>
            </a:pPr>
            <a:r>
              <a:rPr lang="en-US" sz="2000" dirty="0"/>
              <a:t>“Each of them had his [or her] own ideas” is correct. </a:t>
            </a:r>
          </a:p>
          <a:p>
            <a:pPr marL="0" indent="0">
              <a:buFont typeface="Wingdings" charset="2"/>
              <a:buNone/>
              <a:defRPr/>
            </a:pPr>
            <a:r>
              <a:rPr lang="en-US" sz="2000" b="1" dirty="0"/>
              <a:t>Plagiarism</a:t>
            </a:r>
          </a:p>
          <a:p>
            <a:pPr>
              <a:defRPr/>
            </a:pPr>
            <a:r>
              <a:rPr lang="en-US" sz="2000" dirty="0"/>
              <a:t>Avoiding plagiarism means citing </a:t>
            </a:r>
            <a:r>
              <a:rPr lang="en-US" sz="2000" i="1" dirty="0"/>
              <a:t>every single source</a:t>
            </a:r>
            <a:r>
              <a:rPr lang="en-US" sz="2000" dirty="0"/>
              <a:t> that you used in writing a paper—and “use” means draw any sort of fact (except those which are common knowledge) or interpretation</a:t>
            </a:r>
            <a:r>
              <a:rPr lang="en-US" sz="1400" dirty="0"/>
              <a:t>.</a:t>
            </a:r>
          </a:p>
        </p:txBody>
      </p:sp>
    </p:spTree>
    <p:extLst>
      <p:ext uri="{BB962C8B-B14F-4D97-AF65-F5344CB8AC3E}">
        <p14:creationId xmlns:p14="http://schemas.microsoft.com/office/powerpoint/2010/main" val="3213977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838200"/>
            <a:ext cx="8550275" cy="609600"/>
          </a:xfrm>
        </p:spPr>
        <p:txBody>
          <a:bodyPr/>
          <a:lstStyle/>
          <a:p>
            <a:r>
              <a:rPr lang="en-US" altLang="en-US" sz="3200" i="1" dirty="0">
                <a:latin typeface="Calibri" charset="0"/>
                <a:ea typeface="ＭＳ Ｐゴシック" charset="-128"/>
                <a:cs typeface="Calibri" charset="0"/>
              </a:rPr>
              <a:t>Guidelines for writing scholarly papers </a:t>
            </a:r>
            <a:endParaRPr lang="en-US" altLang="en-US" sz="3200" dirty="0">
              <a:latin typeface="Calibri" charset="0"/>
              <a:ea typeface="ＭＳ Ｐゴシック" charset="-128"/>
              <a:cs typeface="Calibri" charset="0"/>
            </a:endParaRPr>
          </a:p>
        </p:txBody>
      </p:sp>
      <p:sp>
        <p:nvSpPr>
          <p:cNvPr id="3075" name="Content Placeholder 2"/>
          <p:cNvSpPr>
            <a:spLocks noGrp="1"/>
          </p:cNvSpPr>
          <p:nvPr>
            <p:ph idx="1"/>
          </p:nvPr>
        </p:nvSpPr>
        <p:spPr/>
        <p:txBody>
          <a:bodyPr/>
          <a:lstStyle/>
          <a:p>
            <a:pPr marL="0" indent="0">
              <a:buFont typeface="Wingdings" charset="2"/>
              <a:buNone/>
              <a:defRPr/>
            </a:pPr>
            <a:r>
              <a:rPr lang="en-US" sz="1000" dirty="0"/>
              <a:t> </a:t>
            </a:r>
            <a:r>
              <a:rPr lang="en-US" sz="1600" dirty="0">
                <a:latin typeface="Times New Roman" pitchFamily="18" charset="0"/>
                <a:cs typeface="Times New Roman" pitchFamily="18" charset="0"/>
              </a:rPr>
              <a:t>Moser, J. (2012). </a:t>
            </a:r>
            <a:r>
              <a:rPr lang="en-US" sz="1600" i="1" dirty="0">
                <a:latin typeface="Times New Roman" pitchFamily="18" charset="0"/>
                <a:cs typeface="Times New Roman" pitchFamily="18" charset="0"/>
              </a:rPr>
              <a:t>Guidelines for writing scholarly papers.</a:t>
            </a:r>
            <a:r>
              <a:rPr lang="en-US" sz="1600" dirty="0">
                <a:latin typeface="Times New Roman" pitchFamily="18" charset="0"/>
                <a:cs typeface="Times New Roman" pitchFamily="18" charset="0"/>
              </a:rPr>
              <a:t> Department of History and Political </a:t>
            </a:r>
          </a:p>
          <a:p>
            <a:pPr marL="0" indent="0">
              <a:buFont typeface="Wingdings" charset="2"/>
              <a:buNone/>
              <a:defRPr/>
            </a:pPr>
            <a:r>
              <a:rPr lang="en-US" sz="1600" dirty="0">
                <a:latin typeface="Times New Roman" pitchFamily="18" charset="0"/>
                <a:cs typeface="Times New Roman" pitchFamily="18" charset="0"/>
              </a:rPr>
              <a:t>         Science, Ashland University. http://personal.ashland.edu/~jmoser1/papers.html</a:t>
            </a:r>
          </a:p>
          <a:p>
            <a:pPr marL="0" indent="0">
              <a:buFont typeface="Wingdings" charset="2"/>
              <a:buNone/>
              <a:defRPr/>
            </a:pPr>
            <a:endParaRPr lang="en-US" sz="1400" b="1" dirty="0"/>
          </a:p>
          <a:p>
            <a:pPr marL="0" indent="0">
              <a:buFont typeface="Wingdings" charset="2"/>
              <a:buNone/>
              <a:defRPr/>
            </a:pPr>
            <a:r>
              <a:rPr lang="en-US" sz="2000" b="1" u="sng" dirty="0"/>
              <a:t>Things to Do:</a:t>
            </a:r>
            <a:r>
              <a:rPr lang="en-US" sz="2000" u="sng" dirty="0"/>
              <a:t> </a:t>
            </a:r>
          </a:p>
          <a:p>
            <a:pPr>
              <a:defRPr/>
            </a:pPr>
            <a:r>
              <a:rPr lang="en-US" sz="2000" b="1" dirty="0"/>
              <a:t>Use Proper Style for Notes and Bibliographies</a:t>
            </a:r>
            <a:endParaRPr lang="en-US" sz="2000" dirty="0"/>
          </a:p>
          <a:p>
            <a:pPr>
              <a:defRPr/>
            </a:pPr>
            <a:r>
              <a:rPr lang="en-US" sz="2000" b="1" dirty="0"/>
              <a:t>Pay Attention to Tense</a:t>
            </a:r>
            <a:endParaRPr lang="en-US" sz="2000" dirty="0"/>
          </a:p>
          <a:p>
            <a:pPr>
              <a:defRPr/>
            </a:pPr>
            <a:r>
              <a:rPr lang="en-US" sz="2000" b="1" dirty="0"/>
              <a:t>Use Page Numbers</a:t>
            </a:r>
          </a:p>
          <a:p>
            <a:pPr>
              <a:defRPr/>
            </a:pPr>
            <a:r>
              <a:rPr lang="en-US" sz="2000" b="1" dirty="0"/>
              <a:t>Proofread</a:t>
            </a:r>
            <a:endParaRPr lang="en-US" sz="2000" dirty="0"/>
          </a:p>
          <a:p>
            <a:pPr marL="0" indent="0">
              <a:buFont typeface="Wingdings" charset="2"/>
              <a:buNone/>
              <a:defRPr/>
            </a:pPr>
            <a:endParaRPr lang="en-US" sz="1800" b="1" u="sng" dirty="0"/>
          </a:p>
        </p:txBody>
      </p:sp>
    </p:spTree>
    <p:extLst>
      <p:ext uri="{BB962C8B-B14F-4D97-AF65-F5344CB8AC3E}">
        <p14:creationId xmlns:p14="http://schemas.microsoft.com/office/powerpoint/2010/main" val="10663065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838200"/>
            <a:ext cx="8550275" cy="609600"/>
          </a:xfrm>
        </p:spPr>
        <p:txBody>
          <a:bodyPr/>
          <a:lstStyle/>
          <a:p>
            <a:r>
              <a:rPr lang="en-US" altLang="en-US" sz="3200" dirty="0">
                <a:latin typeface="Calibri" charset="0"/>
                <a:ea typeface="ＭＳ Ｐゴシック" charset="-128"/>
                <a:cs typeface="Calibri" charset="0"/>
              </a:rPr>
              <a:t>References – Scholarly Writing </a:t>
            </a:r>
          </a:p>
        </p:txBody>
      </p:sp>
      <p:sp>
        <p:nvSpPr>
          <p:cNvPr id="26627" name="Content Placeholder 2"/>
          <p:cNvSpPr>
            <a:spLocks noGrp="1"/>
          </p:cNvSpPr>
          <p:nvPr>
            <p:ph idx="1"/>
          </p:nvPr>
        </p:nvSpPr>
        <p:spPr/>
        <p:txBody>
          <a:bodyPr/>
          <a:lstStyle/>
          <a:p>
            <a:pPr marL="0" indent="0">
              <a:buNone/>
              <a:defRPr/>
            </a:pPr>
            <a:r>
              <a:rPr lang="en-US" sz="1600" dirty="0">
                <a:latin typeface="Times New Roman" panose="02020603050405020304" pitchFamily="18" charset="0"/>
                <a:cs typeface="Times New Roman" panose="02020603050405020304" pitchFamily="18" charset="0"/>
              </a:rPr>
              <a:t>American Psychological Association. (2010). </a:t>
            </a:r>
            <a:r>
              <a:rPr lang="en-US" sz="1600" i="1" dirty="0">
                <a:latin typeface="Times New Roman" panose="02020603050405020304" pitchFamily="18" charset="0"/>
                <a:cs typeface="Times New Roman" panose="02020603050405020304" pitchFamily="18" charset="0"/>
              </a:rPr>
              <a:t>Publication manual of the American Psychological </a:t>
            </a:r>
          </a:p>
          <a:p>
            <a:pPr marL="0" indent="0">
              <a:buNone/>
              <a:defRPr/>
            </a:pPr>
            <a:r>
              <a:rPr lang="en-US" sz="1600" i="1" dirty="0">
                <a:latin typeface="Times New Roman" panose="02020603050405020304" pitchFamily="18" charset="0"/>
                <a:cs typeface="Times New Roman" panose="02020603050405020304" pitchFamily="18" charset="0"/>
              </a:rPr>
              <a:t>       Association</a:t>
            </a:r>
            <a:r>
              <a:rPr lang="en-US" sz="1600" dirty="0">
                <a:latin typeface="Times New Roman" panose="02020603050405020304" pitchFamily="18" charset="0"/>
                <a:cs typeface="Times New Roman" panose="02020603050405020304" pitchFamily="18" charset="0"/>
              </a:rPr>
              <a:t> (6th ed.). </a:t>
            </a:r>
            <a:endParaRPr lang="en-US" sz="1600" dirty="0"/>
          </a:p>
          <a:p>
            <a:pPr marL="0" indent="0">
              <a:buNone/>
              <a:defRPr/>
            </a:pPr>
            <a:r>
              <a:rPr lang="en-US" sz="1600" dirty="0">
                <a:latin typeface="Times New Roman" panose="02020603050405020304" pitchFamily="18" charset="0"/>
                <a:cs typeface="Times New Roman" panose="02020603050405020304" pitchFamily="18" charset="0"/>
              </a:rPr>
              <a:t>American Psychological Association. (2020). </a:t>
            </a:r>
            <a:r>
              <a:rPr lang="en-US" sz="1600" i="1" dirty="0">
                <a:latin typeface="Times New Roman" panose="02020603050405020304" pitchFamily="18" charset="0"/>
                <a:cs typeface="Times New Roman" panose="02020603050405020304" pitchFamily="18" charset="0"/>
              </a:rPr>
              <a:t>Publication manual of the American Psychological </a:t>
            </a:r>
          </a:p>
          <a:p>
            <a:pPr marL="0" indent="0">
              <a:buNone/>
              <a:defRPr/>
            </a:pPr>
            <a:r>
              <a:rPr lang="en-US" sz="1600" i="1" dirty="0">
                <a:latin typeface="Times New Roman" panose="02020603050405020304" pitchFamily="18" charset="0"/>
                <a:cs typeface="Times New Roman" panose="02020603050405020304" pitchFamily="18" charset="0"/>
              </a:rPr>
              <a:t>       Association</a:t>
            </a:r>
            <a:r>
              <a:rPr lang="en-US" sz="1600" dirty="0">
                <a:latin typeface="Times New Roman" panose="02020603050405020304" pitchFamily="18" charset="0"/>
                <a:cs typeface="Times New Roman" panose="02020603050405020304" pitchFamily="18" charset="0"/>
              </a:rPr>
              <a:t> (7th ed.). </a:t>
            </a:r>
            <a:endParaRPr lang="en-US" altLang="en-US" sz="1600" dirty="0">
              <a:latin typeface="Times New Roman" panose="02020603050405020304" pitchFamily="18" charset="0"/>
              <a:ea typeface="ＭＳ Ｐゴシック" charset="-128"/>
              <a:cs typeface="Times New Roman" panose="02020603050405020304" pitchFamily="18" charset="0"/>
            </a:endParaRPr>
          </a:p>
          <a:p>
            <a:pPr marL="0" indent="0">
              <a:buFont typeface="Wingdings" charset="2"/>
              <a:buNone/>
            </a:pPr>
            <a:r>
              <a:rPr lang="en-US" altLang="en-US" sz="1600" dirty="0" err="1">
                <a:latin typeface="Times New Roman" panose="02020603050405020304" pitchFamily="18" charset="0"/>
                <a:ea typeface="ＭＳ Ｐゴシック" charset="-128"/>
                <a:cs typeface="Times New Roman" panose="02020603050405020304" pitchFamily="18" charset="0"/>
              </a:rPr>
              <a:t>Dusick</a:t>
            </a:r>
            <a:r>
              <a:rPr lang="en-US" altLang="en-US" sz="1600" dirty="0">
                <a:latin typeface="Times New Roman" panose="02020603050405020304" pitchFamily="18" charset="0"/>
                <a:ea typeface="ＭＳ Ｐゴシック" charset="-128"/>
                <a:cs typeface="Times New Roman" panose="02020603050405020304" pitchFamily="18" charset="0"/>
              </a:rPr>
              <a:t>, D. M. (2011). </a:t>
            </a:r>
            <a:r>
              <a:rPr lang="en-US" altLang="en-US" sz="1600" i="1" dirty="0">
                <a:latin typeface="Times New Roman" panose="02020603050405020304" pitchFamily="18" charset="0"/>
                <a:ea typeface="ＭＳ Ｐゴシック" charset="-128"/>
                <a:cs typeface="Times New Roman" panose="02020603050405020304" pitchFamily="18" charset="0"/>
              </a:rPr>
              <a:t>The art and science of scholarly writing.</a:t>
            </a:r>
            <a:r>
              <a:rPr lang="en-US" altLang="en-US" sz="1600" dirty="0">
                <a:latin typeface="Times New Roman" panose="02020603050405020304" pitchFamily="18" charset="0"/>
                <a:ea typeface="ＭＳ Ｐゴシック" charset="-128"/>
                <a:cs typeface="Times New Roman" panose="02020603050405020304" pitchFamily="18" charset="0"/>
              </a:rPr>
              <a:t> Walden University.</a:t>
            </a:r>
          </a:p>
          <a:p>
            <a:pPr marL="0" indent="0">
              <a:buFont typeface="Wingdings" charset="2"/>
              <a:buNone/>
            </a:pPr>
            <a:r>
              <a:rPr lang="en-CA" altLang="en-US" sz="1600" dirty="0">
                <a:latin typeface="Times New Roman" panose="02020603050405020304" pitchFamily="18" charset="0"/>
                <a:ea typeface="ＭＳ Ｐゴシック" charset="-128"/>
                <a:cs typeface="Times New Roman" panose="02020603050405020304" pitchFamily="18" charset="0"/>
              </a:rPr>
              <a:t>        http://www. bold-ed.com/art.pdf</a:t>
            </a:r>
            <a:endParaRPr lang="en-US" altLang="en-US" sz="1600" dirty="0">
              <a:latin typeface="Times New Roman" panose="02020603050405020304" pitchFamily="18" charset="0"/>
              <a:ea typeface="ＭＳ Ｐゴシック" charset="-128"/>
              <a:cs typeface="Times New Roman" panose="02020603050405020304" pitchFamily="18" charset="0"/>
            </a:endParaRPr>
          </a:p>
          <a:p>
            <a:pPr marL="0" indent="0">
              <a:buFont typeface="Wingdings" charset="2"/>
              <a:buNone/>
            </a:pPr>
            <a:r>
              <a:rPr lang="en-US" altLang="en-US" sz="1600" dirty="0">
                <a:latin typeface="Times New Roman" panose="02020603050405020304" pitchFamily="18" charset="0"/>
                <a:ea typeface="ＭＳ Ｐゴシック" charset="-128"/>
                <a:cs typeface="Times New Roman" panose="02020603050405020304" pitchFamily="18" charset="0"/>
              </a:rPr>
              <a:t>Lambert, V.A., Lambert, C. E., &amp; </a:t>
            </a:r>
            <a:r>
              <a:rPr lang="en-US" altLang="en-US" sz="1600" dirty="0" err="1">
                <a:latin typeface="Times New Roman" panose="02020603050405020304" pitchFamily="18" charset="0"/>
                <a:ea typeface="ＭＳ Ｐゴシック" charset="-128"/>
                <a:cs typeface="Times New Roman" panose="02020603050405020304" pitchFamily="18" charset="0"/>
              </a:rPr>
              <a:t>Tsukahara</a:t>
            </a:r>
            <a:r>
              <a:rPr lang="en-US" altLang="en-US" sz="1600" dirty="0">
                <a:latin typeface="Times New Roman" panose="02020603050405020304" pitchFamily="18" charset="0"/>
                <a:ea typeface="ＭＳ Ｐゴシック" charset="-128"/>
                <a:cs typeface="Times New Roman" panose="02020603050405020304" pitchFamily="18" charset="0"/>
              </a:rPr>
              <a:t>, M.  (2003). Basic tips about writing a scholarly         </a:t>
            </a:r>
          </a:p>
          <a:p>
            <a:pPr marL="0" indent="0">
              <a:buFont typeface="Wingdings" charset="2"/>
              <a:buNone/>
            </a:pPr>
            <a:r>
              <a:rPr lang="en-US" altLang="en-US" sz="1600" dirty="0">
                <a:latin typeface="Times New Roman" panose="02020603050405020304" pitchFamily="18" charset="0"/>
                <a:ea typeface="ＭＳ Ｐゴシック" charset="-128"/>
                <a:cs typeface="Times New Roman" panose="02020603050405020304" pitchFamily="18" charset="0"/>
              </a:rPr>
              <a:t>        manuscript.  </a:t>
            </a:r>
            <a:r>
              <a:rPr lang="en-US" altLang="en-US" sz="1600" i="1" dirty="0">
                <a:latin typeface="Times New Roman" panose="02020603050405020304" pitchFamily="18" charset="0"/>
                <a:ea typeface="ＭＳ Ｐゴシック" charset="-128"/>
                <a:cs typeface="Times New Roman" panose="02020603050405020304" pitchFamily="18" charset="0"/>
              </a:rPr>
              <a:t>Nursing &amp; Health Sciences, 5</a:t>
            </a:r>
            <a:r>
              <a:rPr lang="en-US" altLang="en-US" sz="1600" dirty="0">
                <a:latin typeface="Times New Roman" panose="02020603050405020304" pitchFamily="18" charset="0"/>
                <a:ea typeface="ＭＳ Ｐゴシック" charset="-128"/>
                <a:cs typeface="Times New Roman" panose="02020603050405020304" pitchFamily="18" charset="0"/>
              </a:rPr>
              <a:t>(1) 1–2. </a:t>
            </a:r>
          </a:p>
          <a:p>
            <a:pPr marL="0" indent="0">
              <a:buFont typeface="Wingdings" charset="2"/>
              <a:buNone/>
            </a:pPr>
            <a:r>
              <a:rPr lang="en-US" sz="1600" dirty="0">
                <a:latin typeface="Times New Roman" panose="02020603050405020304" pitchFamily="18" charset="0"/>
                <a:ea typeface="ＭＳ Ｐゴシック" charset="-128"/>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http://dx.doi.org/</a:t>
            </a:r>
            <a:r>
              <a:rPr lang="en-US" altLang="en-US" sz="1600" dirty="0">
                <a:latin typeface="Times New Roman" panose="02020603050405020304" pitchFamily="18" charset="0"/>
                <a:ea typeface="ＭＳ Ｐゴシック" charset="-128"/>
                <a:cs typeface="Times New Roman" panose="02020603050405020304" pitchFamily="18" charset="0"/>
              </a:rPr>
              <a:t>10.1046/j.1442-2018.2003.00137.x.</a:t>
            </a:r>
          </a:p>
          <a:p>
            <a:pPr marL="0" indent="0">
              <a:buFont typeface="Wingdings" charset="2"/>
              <a:buNone/>
            </a:pPr>
            <a:r>
              <a:rPr lang="en-US" altLang="en-US" sz="1600" dirty="0" err="1">
                <a:latin typeface="Times New Roman" panose="02020603050405020304" pitchFamily="18" charset="0"/>
                <a:ea typeface="ＭＳ Ｐゴシック" charset="-128"/>
                <a:cs typeface="Times New Roman" panose="02020603050405020304" pitchFamily="18" charset="0"/>
              </a:rPr>
              <a:t>Levasseur</a:t>
            </a:r>
            <a:r>
              <a:rPr lang="en-US" altLang="en-US" sz="1600" dirty="0">
                <a:latin typeface="Times New Roman" panose="02020603050405020304" pitchFamily="18" charset="0"/>
                <a:ea typeface="ＭＳ Ｐゴシック" charset="-128"/>
                <a:cs typeface="Times New Roman" panose="02020603050405020304" pitchFamily="18" charset="0"/>
              </a:rPr>
              <a:t>, R. E. (2009). </a:t>
            </a:r>
            <a:r>
              <a:rPr lang="en-US" altLang="en-US" sz="1600" i="1" dirty="0">
                <a:latin typeface="Times New Roman" panose="02020603050405020304" pitchFamily="18" charset="0"/>
                <a:ea typeface="ＭＳ Ｐゴシック" charset="-128"/>
                <a:cs typeface="Times New Roman" panose="02020603050405020304" pitchFamily="18" charset="0"/>
              </a:rPr>
              <a:t>Scholarly writing</a:t>
            </a:r>
            <a:r>
              <a:rPr lang="en-US" altLang="en-US" sz="1600" dirty="0">
                <a:latin typeface="Times New Roman" panose="02020603050405020304" pitchFamily="18" charset="0"/>
                <a:ea typeface="ＭＳ Ｐゴシック" charset="-128"/>
                <a:cs typeface="Times New Roman" panose="02020603050405020304" pitchFamily="18" charset="0"/>
              </a:rPr>
              <a:t>. </a:t>
            </a:r>
            <a:r>
              <a:rPr lang="en-US" altLang="en-US" sz="1600" dirty="0" err="1">
                <a:latin typeface="Times New Roman" panose="02020603050405020304" pitchFamily="18" charset="0"/>
                <a:ea typeface="ＭＳ Ｐゴシック" charset="-128"/>
                <a:cs typeface="Times New Roman" panose="02020603050405020304" pitchFamily="18" charset="0"/>
              </a:rPr>
              <a:t>Mindfire</a:t>
            </a:r>
            <a:r>
              <a:rPr lang="en-US" altLang="en-US" sz="1600" dirty="0">
                <a:latin typeface="Times New Roman" panose="02020603050405020304" pitchFamily="18" charset="0"/>
                <a:ea typeface="ＭＳ Ｐゴシック" charset="-128"/>
                <a:cs typeface="Times New Roman" panose="02020603050405020304" pitchFamily="18" charset="0"/>
              </a:rPr>
              <a:t> Press. </a:t>
            </a:r>
          </a:p>
          <a:p>
            <a:pPr marL="0" indent="0">
              <a:buFont typeface="Wingdings" charset="2"/>
              <a:buNone/>
            </a:pPr>
            <a:r>
              <a:rPr lang="en-US" altLang="en-US" sz="1600" dirty="0">
                <a:latin typeface="Times New Roman" panose="02020603050405020304" pitchFamily="18" charset="0"/>
                <a:ea typeface="ＭＳ Ｐゴシック" charset="-128"/>
                <a:cs typeface="Times New Roman" panose="02020603050405020304" pitchFamily="18" charset="0"/>
              </a:rPr>
              <a:t>        </a:t>
            </a:r>
            <a:r>
              <a:rPr lang="en-US" altLang="en-US" sz="1600" dirty="0">
                <a:latin typeface="Times New Roman" panose="02020603050405020304" pitchFamily="18" charset="0"/>
                <a:ea typeface="ＭＳ Ｐゴシック" charset="-128"/>
                <a:cs typeface="Times New Roman" panose="02020603050405020304" pitchFamily="18" charset="0"/>
                <a:hlinkClick r:id="rId2"/>
              </a:rPr>
              <a:t>http://www.mindfirepress.com/Scholarly_Writing.html</a:t>
            </a:r>
            <a:endParaRPr lang="en-US" altLang="en-US" sz="1600" dirty="0">
              <a:latin typeface="Times New Roman" panose="02020603050405020304" pitchFamily="18" charset="0"/>
              <a:ea typeface="ＭＳ Ｐゴシック" charset="-128"/>
              <a:cs typeface="Times New Roman" panose="02020603050405020304" pitchFamily="18" charset="0"/>
            </a:endParaRPr>
          </a:p>
          <a:p>
            <a:pPr marL="0" indent="0">
              <a:buNone/>
            </a:pPr>
            <a:r>
              <a:rPr lang="en-US" altLang="en-US" sz="1600" dirty="0">
                <a:latin typeface="Times New Roman" panose="02020603050405020304" pitchFamily="18" charset="0"/>
                <a:ea typeface="ＭＳ Ｐゴシック" charset="-128"/>
                <a:cs typeface="Times New Roman" panose="02020603050405020304" pitchFamily="18" charset="0"/>
              </a:rPr>
              <a:t>Moser, J. (2012). </a:t>
            </a:r>
            <a:r>
              <a:rPr lang="en-US" altLang="en-US" sz="1600" i="1" dirty="0">
                <a:latin typeface="Times New Roman" panose="02020603050405020304" pitchFamily="18" charset="0"/>
                <a:ea typeface="ＭＳ Ｐゴシック" charset="-128"/>
                <a:cs typeface="Times New Roman" panose="02020603050405020304" pitchFamily="18" charset="0"/>
              </a:rPr>
              <a:t>Guidelines for writing scholarly papers.</a:t>
            </a:r>
            <a:r>
              <a:rPr lang="en-US" altLang="en-US" sz="1600" dirty="0">
                <a:latin typeface="Times New Roman" panose="02020603050405020304" pitchFamily="18" charset="0"/>
                <a:ea typeface="ＭＳ Ｐゴシック" charset="-128"/>
                <a:cs typeface="Times New Roman" panose="02020603050405020304" pitchFamily="18" charset="0"/>
              </a:rPr>
              <a:t> Department of History and Political </a:t>
            </a:r>
          </a:p>
          <a:p>
            <a:pPr marL="0" indent="0">
              <a:buNone/>
            </a:pPr>
            <a:r>
              <a:rPr lang="en-US" altLang="en-US" sz="1600" dirty="0">
                <a:latin typeface="Times New Roman" panose="02020603050405020304" pitchFamily="18" charset="0"/>
                <a:ea typeface="ＭＳ Ｐゴシック" charset="-128"/>
                <a:cs typeface="Times New Roman" panose="02020603050405020304" pitchFamily="18" charset="0"/>
              </a:rPr>
              <a:t>        Science, Ashland University. http://personal.ashland.edu/~jmoser1/papers.html</a:t>
            </a:r>
          </a:p>
          <a:p>
            <a:pPr marL="0" indent="0">
              <a:buFont typeface="Wingdings" charset="2"/>
              <a:buNone/>
            </a:pPr>
            <a:endParaRPr lang="en-US" altLang="en-US" sz="1600" b="1" dirty="0">
              <a:latin typeface="Times New Roman" panose="02020603050405020304" pitchFamily="18" charset="0"/>
              <a:ea typeface="ＭＳ Ｐゴシック" charset="-128"/>
              <a:cs typeface="Times New Roman" panose="02020603050405020304" pitchFamily="18" charset="0"/>
            </a:endParaRPr>
          </a:p>
          <a:p>
            <a:pPr marL="0" indent="0">
              <a:buFont typeface="Wingdings" charset="2"/>
              <a:buNone/>
            </a:pPr>
            <a:br>
              <a:rPr lang="en-US" altLang="en-US" dirty="0">
                <a:latin typeface="Calibri" charset="0"/>
                <a:ea typeface="ＭＳ Ｐゴシック" charset="-128"/>
                <a:cs typeface="Calibri" charset="0"/>
              </a:rPr>
            </a:br>
            <a:br>
              <a:rPr lang="en-US" altLang="en-US" dirty="0">
                <a:latin typeface="Calibri" charset="0"/>
                <a:ea typeface="ＭＳ Ｐゴシック" charset="-128"/>
                <a:cs typeface="Calibri" charset="0"/>
              </a:rPr>
            </a:br>
            <a:br>
              <a:rPr lang="en-US" altLang="en-US" dirty="0">
                <a:latin typeface="Calibri" charset="0"/>
                <a:ea typeface="ＭＳ Ｐゴシック" charset="-128"/>
                <a:cs typeface="Calibri" charset="0"/>
              </a:rPr>
            </a:br>
            <a:br>
              <a:rPr lang="en-US" altLang="en-US" b="1" i="1" dirty="0">
                <a:latin typeface="Calibri" charset="0"/>
                <a:ea typeface="ＭＳ Ｐゴシック" charset="-128"/>
                <a:cs typeface="Calibri" charset="0"/>
              </a:rPr>
            </a:br>
            <a:endParaRPr lang="en-US" altLang="en-US" dirty="0">
              <a:latin typeface="Calibri" charset="0"/>
              <a:ea typeface="ＭＳ Ｐゴシック" charset="-128"/>
              <a:cs typeface="Calibri" charset="0"/>
            </a:endParaRPr>
          </a:p>
        </p:txBody>
      </p:sp>
    </p:spTree>
    <p:extLst>
      <p:ext uri="{BB962C8B-B14F-4D97-AF65-F5344CB8AC3E}">
        <p14:creationId xmlns:p14="http://schemas.microsoft.com/office/powerpoint/2010/main" val="3380410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9573" t="4704" b="1382"/>
          <a:stretch>
            <a:fillRect/>
          </a:stretch>
        </p:blipFill>
        <p:spPr bwMode="auto">
          <a:xfrm>
            <a:off x="1969943" y="963741"/>
            <a:ext cx="6391275" cy="51062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p:cNvSpPr txBox="1"/>
          <p:nvPr/>
        </p:nvSpPr>
        <p:spPr>
          <a:xfrm>
            <a:off x="1143000" y="865010"/>
            <a:ext cx="2978727" cy="923330"/>
          </a:xfrm>
          <a:prstGeom prst="rect">
            <a:avLst/>
          </a:prstGeom>
          <a:solidFill>
            <a:schemeClr val="bg1"/>
          </a:solidFill>
        </p:spPr>
        <p:txBody>
          <a:bodyPr wrap="square" rtlCol="0">
            <a:spAutoFit/>
          </a:bodyPr>
          <a:lstStyle/>
          <a:p>
            <a:r>
              <a:rPr lang="en-US" sz="2700" b="1" dirty="0">
                <a:solidFill>
                  <a:schemeClr val="bg1">
                    <a:lumMod val="20000"/>
                    <a:lumOff val="80000"/>
                  </a:schemeClr>
                </a:solidFill>
                <a:latin typeface="Comic Sans MS" panose="030F0702030302020204" pitchFamily="66" charset="0"/>
              </a:rPr>
              <a:t>Thank-you</a:t>
            </a:r>
          </a:p>
          <a:p>
            <a:r>
              <a:rPr lang="en-US" sz="2700" b="1" dirty="0">
                <a:solidFill>
                  <a:schemeClr val="bg1">
                    <a:lumMod val="20000"/>
                    <a:lumOff val="80000"/>
                  </a:schemeClr>
                </a:solidFill>
                <a:latin typeface="Comic Sans MS" panose="030F0702030302020204" pitchFamily="66" charset="0"/>
              </a:rPr>
              <a:t>Any Questions?</a:t>
            </a:r>
            <a:r>
              <a:rPr lang="en-US" sz="2700" b="1" dirty="0">
                <a:solidFill>
                  <a:srgbClr val="7030A0"/>
                </a:solidFill>
                <a:latin typeface="Comic Sans MS" panose="030F0702030302020204" pitchFamily="66" charset="0"/>
              </a:rPr>
              <a:t>   </a:t>
            </a:r>
          </a:p>
        </p:txBody>
      </p:sp>
      <p:sp>
        <p:nvSpPr>
          <p:cNvPr id="5" name="Slide Number Placeholder 4"/>
          <p:cNvSpPr>
            <a:spLocks noGrp="1"/>
          </p:cNvSpPr>
          <p:nvPr>
            <p:ph type="sldNum" sz="quarter" idx="4294967295"/>
          </p:nvPr>
        </p:nvSpPr>
        <p:spPr/>
        <p:txBody>
          <a:bodyPr/>
          <a:lstStyle/>
          <a:p>
            <a:fld id="{CEB0824C-13E4-4A0A-9ED9-E7F0405DF32A}" type="slidenum">
              <a:rPr lang="en-CA" smtClean="0"/>
              <a:t>135</a:t>
            </a:fld>
            <a:endParaRPr lang="en-CA"/>
          </a:p>
        </p:txBody>
      </p:sp>
      <p:sp>
        <p:nvSpPr>
          <p:cNvPr id="4" name="Footer Placeholder 3"/>
          <p:cNvSpPr>
            <a:spLocks noGrp="1"/>
          </p:cNvSpPr>
          <p:nvPr>
            <p:ph type="ftr" sz="quarter" idx="4294967295"/>
          </p:nvPr>
        </p:nvSpPr>
        <p:spPr/>
        <p:txBody>
          <a:bodyPr/>
          <a:lstStyle/>
          <a:p>
            <a:r>
              <a:rPr lang="en-US" dirty="0"/>
              <a:t>20</a:t>
            </a:r>
          </a:p>
        </p:txBody>
      </p:sp>
    </p:spTree>
    <p:extLst>
      <p:ext uri="{BB962C8B-B14F-4D97-AF65-F5344CB8AC3E}">
        <p14:creationId xmlns:p14="http://schemas.microsoft.com/office/powerpoint/2010/main" val="137921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600" b="1" dirty="0"/>
              <a:t>               </a:t>
            </a:r>
            <a:r>
              <a:rPr lang="en-US" sz="3200" b="1" dirty="0"/>
              <a:t>Writing Styles or Formats</a:t>
            </a:r>
            <a:endParaRPr lang="en-US" sz="3200" dirty="0"/>
          </a:p>
        </p:txBody>
      </p:sp>
      <p:sp>
        <p:nvSpPr>
          <p:cNvPr id="3" name="Content Placeholder 2"/>
          <p:cNvSpPr>
            <a:spLocks noGrp="1"/>
          </p:cNvSpPr>
          <p:nvPr>
            <p:ph idx="1"/>
          </p:nvPr>
        </p:nvSpPr>
        <p:spPr/>
        <p:txBody>
          <a:bodyPr/>
          <a:lstStyle/>
          <a:p>
            <a:pPr marL="0" indent="0">
              <a:buNone/>
              <a:defRPr/>
            </a:pPr>
            <a:r>
              <a:rPr lang="en-US" sz="2000" b="1" dirty="0"/>
              <a:t>APA</a:t>
            </a:r>
          </a:p>
          <a:p>
            <a:pPr marL="0" indent="0">
              <a:buNone/>
              <a:defRPr/>
            </a:pPr>
            <a:r>
              <a:rPr lang="en-US" sz="2000" b="1" dirty="0"/>
              <a:t>American Psychological Association </a:t>
            </a:r>
            <a:r>
              <a:rPr lang="en-US" sz="2000" dirty="0"/>
              <a:t>(generally referred to by the acronym </a:t>
            </a:r>
            <a:r>
              <a:rPr lang="en-US" sz="2000" b="1" dirty="0"/>
              <a:t>APA</a:t>
            </a:r>
            <a:r>
              <a:rPr lang="en-US" sz="2000" dirty="0"/>
              <a:t>)</a:t>
            </a:r>
          </a:p>
          <a:p>
            <a:pPr>
              <a:defRPr/>
            </a:pPr>
            <a:r>
              <a:rPr lang="en-US" sz="2000" dirty="0"/>
              <a:t>(many manuscripts and dissertations in psychology, education, business, and the social sciences)</a:t>
            </a:r>
          </a:p>
          <a:p>
            <a:pPr>
              <a:defRPr/>
            </a:pPr>
            <a:r>
              <a:rPr lang="en-US" sz="2000" dirty="0"/>
              <a:t>Style requirement of papers and dissertation at U of S for Nursing and Social Sciences   </a:t>
            </a:r>
          </a:p>
          <a:p>
            <a:pPr marL="0" indent="0">
              <a:buNone/>
              <a:defRPr/>
            </a:pPr>
            <a:r>
              <a:rPr lang="en-US" sz="2000" b="1" u="sng" dirty="0"/>
              <a:t>Other Styles</a:t>
            </a:r>
          </a:p>
          <a:p>
            <a:pPr marL="0" indent="0">
              <a:buNone/>
              <a:defRPr/>
            </a:pPr>
            <a:r>
              <a:rPr lang="en-US" sz="2000" b="1" dirty="0"/>
              <a:t>Chicago Style </a:t>
            </a:r>
            <a:r>
              <a:rPr lang="en-US" sz="2000" dirty="0"/>
              <a:t>(books, magazines, newspapers, and other non-scholarly          </a:t>
            </a:r>
          </a:p>
          <a:p>
            <a:pPr marL="0" indent="0">
              <a:buNone/>
              <a:defRPr/>
            </a:pPr>
            <a:r>
              <a:rPr lang="en-US" sz="2000" dirty="0"/>
              <a:t>                          publications) </a:t>
            </a:r>
            <a:endParaRPr lang="en-US" sz="2000" b="1" dirty="0"/>
          </a:p>
          <a:p>
            <a:pPr marL="0" indent="0">
              <a:buNone/>
              <a:defRPr/>
            </a:pPr>
            <a:r>
              <a:rPr lang="en-US" sz="2000" b="1" dirty="0"/>
              <a:t>Harvard </a:t>
            </a:r>
            <a:r>
              <a:rPr lang="en-US" sz="2000" dirty="0"/>
              <a:t>(Writing style Format, author/year citation in body of paper, References                </a:t>
            </a:r>
          </a:p>
          <a:p>
            <a:pPr marL="0" indent="0">
              <a:buNone/>
              <a:defRPr/>
            </a:pPr>
            <a:r>
              <a:rPr lang="en-US" sz="2000" dirty="0"/>
              <a:t>                at the end ) </a:t>
            </a:r>
          </a:p>
          <a:p>
            <a:pPr marL="0" indent="0">
              <a:buNone/>
              <a:defRPr/>
            </a:pPr>
            <a:r>
              <a:rPr lang="en-US" sz="2000" b="1" dirty="0"/>
              <a:t>MLA</a:t>
            </a:r>
            <a:r>
              <a:rPr lang="en-US" sz="2000" dirty="0"/>
              <a:t> (literature, arts, and the humanities)</a:t>
            </a:r>
            <a:endParaRPr lang="en-US" sz="2000" b="1" dirty="0"/>
          </a:p>
          <a:p>
            <a:pPr marL="0" indent="0">
              <a:buNone/>
              <a:defRPr/>
            </a:pPr>
            <a:r>
              <a:rPr lang="en-US" sz="2000" b="1" dirty="0" err="1"/>
              <a:t>Turabian</a:t>
            </a:r>
            <a:r>
              <a:rPr lang="en-US" sz="2000" dirty="0"/>
              <a:t> (higher education in many subjects)</a:t>
            </a:r>
          </a:p>
          <a:p>
            <a:endParaRPr lang="en-US" dirty="0"/>
          </a:p>
        </p:txBody>
      </p:sp>
    </p:spTree>
    <p:extLst>
      <p:ext uri="{BB962C8B-B14F-4D97-AF65-F5344CB8AC3E}">
        <p14:creationId xmlns:p14="http://schemas.microsoft.com/office/powerpoint/2010/main" val="216979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9144000" cy="609600"/>
          </a:xfrm>
        </p:spPr>
        <p:txBody>
          <a:bodyPr/>
          <a:lstStyle/>
          <a:p>
            <a:r>
              <a:rPr lang="en-US" sz="3200" b="1" dirty="0"/>
              <a:t>Arrangement of Contents U of S Thesis </a:t>
            </a:r>
            <a:endParaRPr lang="en-US" sz="3200" dirty="0"/>
          </a:p>
        </p:txBody>
      </p:sp>
      <p:sp>
        <p:nvSpPr>
          <p:cNvPr id="3" name="Content Placeholder 2"/>
          <p:cNvSpPr>
            <a:spLocks noGrp="1"/>
          </p:cNvSpPr>
          <p:nvPr>
            <p:ph idx="1"/>
          </p:nvPr>
        </p:nvSpPr>
        <p:spPr/>
        <p:txBody>
          <a:bodyPr/>
          <a:lstStyle/>
          <a:p>
            <a:pPr marL="0" indent="0">
              <a:buNone/>
            </a:pPr>
            <a:r>
              <a:rPr lang="en-US" sz="1800" b="1" dirty="0">
                <a:hlinkClick r:id="rId2"/>
              </a:rPr>
              <a:t>1. Title Page </a:t>
            </a:r>
            <a:endParaRPr lang="en-US" sz="1800" b="1" dirty="0"/>
          </a:p>
          <a:p>
            <a:pPr marL="0" indent="0">
              <a:buNone/>
            </a:pPr>
            <a:r>
              <a:rPr lang="en-US" sz="1800" b="1" dirty="0">
                <a:hlinkClick r:id="rId3"/>
              </a:rPr>
              <a:t>2. Permission to Use and Disclaimer Statement </a:t>
            </a:r>
            <a:endParaRPr lang="en-US" sz="1800" dirty="0"/>
          </a:p>
          <a:p>
            <a:pPr marL="0" indent="0">
              <a:buNone/>
            </a:pPr>
            <a:r>
              <a:rPr lang="en-US" sz="1800" b="1" dirty="0">
                <a:hlinkClick r:id="rId4"/>
              </a:rPr>
              <a:t>3. Abstract </a:t>
            </a:r>
            <a:endParaRPr lang="en-US" sz="1800" b="1" dirty="0"/>
          </a:p>
          <a:p>
            <a:pPr marL="0" indent="0">
              <a:buNone/>
            </a:pPr>
            <a:r>
              <a:rPr lang="en-US" sz="1800" b="1" dirty="0">
                <a:hlinkClick r:id="rId5"/>
              </a:rPr>
              <a:t>4. Acknowledgements </a:t>
            </a:r>
            <a:endParaRPr lang="en-US" sz="1800" dirty="0"/>
          </a:p>
          <a:p>
            <a:pPr marL="0" indent="0">
              <a:buNone/>
            </a:pPr>
            <a:r>
              <a:rPr lang="en-US" sz="1800" b="1" dirty="0">
                <a:hlinkClick r:id="rId6"/>
              </a:rPr>
              <a:t>5. Permission to Reproduce </a:t>
            </a:r>
            <a:endParaRPr lang="en-US" sz="1800" b="1" dirty="0"/>
          </a:p>
          <a:p>
            <a:pPr marL="0" indent="0">
              <a:buNone/>
            </a:pPr>
            <a:r>
              <a:rPr lang="en-US" sz="1800" b="1" dirty="0">
                <a:hlinkClick r:id="rId7"/>
              </a:rPr>
              <a:t>6. Dedication </a:t>
            </a:r>
            <a:endParaRPr lang="en-US" sz="1800" b="1" dirty="0"/>
          </a:p>
          <a:p>
            <a:pPr marL="0" indent="0">
              <a:buNone/>
            </a:pPr>
            <a:r>
              <a:rPr lang="en-US" sz="1800" b="1" dirty="0">
                <a:hlinkClick r:id="rId8"/>
              </a:rPr>
              <a:t>7. Table of Contents </a:t>
            </a:r>
            <a:endParaRPr lang="en-US" sz="1800" b="1" dirty="0"/>
          </a:p>
          <a:p>
            <a:pPr marL="0" indent="0">
              <a:buNone/>
            </a:pPr>
            <a:r>
              <a:rPr lang="en-US" sz="1800" b="1" dirty="0">
                <a:hlinkClick r:id="rId9"/>
              </a:rPr>
              <a:t>8. Tables </a:t>
            </a:r>
            <a:endParaRPr lang="en-US" sz="1800" b="1" dirty="0"/>
          </a:p>
          <a:p>
            <a:pPr marL="0" indent="0">
              <a:buNone/>
            </a:pPr>
            <a:r>
              <a:rPr lang="en-US" sz="1800" b="1" dirty="0">
                <a:hlinkClick r:id="rId10"/>
              </a:rPr>
              <a:t>9. Figures </a:t>
            </a:r>
            <a:endParaRPr lang="en-US" sz="1800" b="1" dirty="0"/>
          </a:p>
          <a:p>
            <a:pPr marL="0" indent="0">
              <a:buNone/>
            </a:pPr>
            <a:r>
              <a:rPr lang="en-US" sz="1800" b="1" dirty="0">
                <a:hlinkClick r:id="rId11"/>
              </a:rPr>
              <a:t>10. List of Abbreviations </a:t>
            </a:r>
            <a:endParaRPr lang="en-US" sz="1800" b="1" dirty="0"/>
          </a:p>
          <a:p>
            <a:pPr marL="0" indent="0">
              <a:buNone/>
            </a:pPr>
            <a:r>
              <a:rPr lang="en-US" sz="1800" b="1" dirty="0">
                <a:hlinkClick r:id="rId12"/>
              </a:rPr>
              <a:t>11. Body of the Thesis </a:t>
            </a:r>
            <a:endParaRPr lang="en-US" sz="1800" dirty="0"/>
          </a:p>
          <a:p>
            <a:pPr marL="0" indent="0">
              <a:buNone/>
            </a:pPr>
            <a:r>
              <a:rPr lang="en-US" sz="1800" b="1" dirty="0">
                <a:hlinkClick r:id="rId13"/>
              </a:rPr>
              <a:t>12. Referencing Other Works </a:t>
            </a:r>
            <a:endParaRPr lang="en-US" sz="1800" dirty="0"/>
          </a:p>
          <a:p>
            <a:pPr marL="0" indent="0">
              <a:buNone/>
            </a:pPr>
            <a:r>
              <a:rPr lang="en-US" sz="1800" b="1" dirty="0">
                <a:hlinkClick r:id="rId14"/>
              </a:rPr>
              <a:t>13. Appendices </a:t>
            </a:r>
            <a:endParaRPr lang="en-US" sz="1800" b="1" dirty="0"/>
          </a:p>
          <a:p>
            <a:pPr marL="0" indent="0">
              <a:buNone/>
            </a:pPr>
            <a:r>
              <a:rPr lang="en-US" sz="1800" b="1" dirty="0">
                <a:hlinkClick r:id="rId15"/>
              </a:rPr>
              <a:t>14. Referencing and Bibliography </a:t>
            </a:r>
            <a:r>
              <a:rPr lang="en-US" sz="1800" dirty="0"/>
              <a:t>                  </a:t>
            </a:r>
          </a:p>
          <a:p>
            <a:pPr marL="0" indent="0">
              <a:buNone/>
            </a:pPr>
            <a:r>
              <a:rPr lang="en-US" sz="1800" b="1" dirty="0">
                <a:hlinkClick r:id="rId16"/>
              </a:rPr>
              <a:t>15. Electronic Supplements </a:t>
            </a:r>
            <a:endParaRPr lang="en-US" sz="1800" b="1" dirty="0"/>
          </a:p>
          <a:p>
            <a:endParaRPr lang="en-US" dirty="0"/>
          </a:p>
        </p:txBody>
      </p:sp>
    </p:spTree>
    <p:extLst>
      <p:ext uri="{BB962C8B-B14F-4D97-AF65-F5344CB8AC3E}">
        <p14:creationId xmlns:p14="http://schemas.microsoft.com/office/powerpoint/2010/main" val="145252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b="1" dirty="0"/>
              <a:t>               APA Publication Manual (2010) 6</a:t>
            </a:r>
            <a:r>
              <a:rPr lang="en-US" sz="3200" b="1" baseline="30000" dirty="0"/>
              <a:t>th</a:t>
            </a:r>
            <a:r>
              <a:rPr lang="en-US" sz="3200" b="1" dirty="0"/>
              <a:t> ed.</a:t>
            </a:r>
            <a:endParaRPr lang="en-US" sz="3200" dirty="0"/>
          </a:p>
        </p:txBody>
      </p:sp>
      <p:sp>
        <p:nvSpPr>
          <p:cNvPr id="3" name="Content Placeholder 2"/>
          <p:cNvSpPr>
            <a:spLocks noGrp="1"/>
          </p:cNvSpPr>
          <p:nvPr>
            <p:ph idx="1"/>
          </p:nvPr>
        </p:nvSpPr>
        <p:spPr>
          <a:xfrm>
            <a:off x="547688" y="1597772"/>
            <a:ext cx="8626475" cy="5510866"/>
          </a:xfrm>
        </p:spPr>
        <p:txBody>
          <a:bodyPr/>
          <a:lstStyle/>
          <a:p>
            <a:pPr marL="0" indent="0">
              <a:buNone/>
              <a:defRPr/>
            </a:pPr>
            <a:endParaRPr lang="en-US" sz="2000" dirty="0"/>
          </a:p>
          <a:p>
            <a:pPr marL="0" indent="0" algn="ctr">
              <a:buNone/>
              <a:defRPr/>
            </a:pPr>
            <a:endParaRPr lang="en-CA" sz="3600" b="1" dirty="0"/>
          </a:p>
          <a:p>
            <a:pPr marL="0" indent="0" algn="ctr">
              <a:buNone/>
              <a:defRPr/>
            </a:pPr>
            <a:endParaRPr lang="en-US" sz="3600" b="1" dirty="0"/>
          </a:p>
          <a:p>
            <a:pPr marL="0" indent="0" algn="ctr">
              <a:buNone/>
              <a:defRPr/>
            </a:pPr>
            <a:endParaRPr lang="en-US" sz="3600" b="1" dirty="0"/>
          </a:p>
          <a:p>
            <a:pPr marL="0" indent="0" algn="ctr">
              <a:buNone/>
              <a:defRPr/>
            </a:pPr>
            <a:r>
              <a:rPr lang="en-US" sz="2400" b="1" dirty="0"/>
              <a:t>Latest APA (2020) Publication Manual (7</a:t>
            </a:r>
            <a:r>
              <a:rPr lang="en-US" sz="2400" b="1" baseline="30000" dirty="0"/>
              <a:t>th</a:t>
            </a:r>
            <a:r>
              <a:rPr lang="en-US" sz="2400" b="1" dirty="0"/>
              <a:t> ed.) </a:t>
            </a:r>
          </a:p>
          <a:p>
            <a:pPr marL="0" indent="0" algn="ctr">
              <a:buNone/>
              <a:defRPr/>
            </a:pPr>
            <a:r>
              <a:rPr lang="en-US" sz="2400" b="1" dirty="0"/>
              <a:t>has been out since October, 2019</a:t>
            </a:r>
          </a:p>
          <a:p>
            <a:pPr marL="0" indent="0" algn="ctr">
              <a:buNone/>
              <a:defRPr/>
            </a:pPr>
            <a:endParaRPr lang="en-US" b="1" dirty="0"/>
          </a:p>
        </p:txBody>
      </p:sp>
      <p:pic>
        <p:nvPicPr>
          <p:cNvPr id="1031" name="Picture 7" descr="Publication Manual of the American Psychological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97772"/>
            <a:ext cx="1273715" cy="183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7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b="1" dirty="0"/>
              <a:t>               APA Publication Manual (2020) 7</a:t>
            </a:r>
            <a:r>
              <a:rPr lang="en-US" sz="3200" b="1" baseline="30000" dirty="0"/>
              <a:t>th</a:t>
            </a:r>
            <a:r>
              <a:rPr lang="en-US" sz="3200" b="1" dirty="0"/>
              <a:t> ed.</a:t>
            </a:r>
            <a:endParaRPr lang="en-US" sz="3200" dirty="0"/>
          </a:p>
        </p:txBody>
      </p:sp>
      <p:sp>
        <p:nvSpPr>
          <p:cNvPr id="3" name="Content Placeholder 2"/>
          <p:cNvSpPr>
            <a:spLocks noGrp="1"/>
          </p:cNvSpPr>
          <p:nvPr>
            <p:ph idx="1"/>
          </p:nvPr>
        </p:nvSpPr>
        <p:spPr>
          <a:xfrm>
            <a:off x="547688" y="1597772"/>
            <a:ext cx="8626475" cy="4803028"/>
          </a:xfrm>
        </p:spPr>
        <p:txBody>
          <a:bodyPr/>
          <a:lstStyle/>
          <a:p>
            <a:pPr marL="0" indent="0">
              <a:buNone/>
              <a:defRPr/>
            </a:pPr>
            <a:endParaRPr lang="en-US" sz="2000" dirty="0"/>
          </a:p>
          <a:p>
            <a:pPr marL="0" indent="0" algn="ctr">
              <a:buNone/>
              <a:defRPr/>
            </a:pPr>
            <a:endParaRPr lang="en-CA" sz="3600" b="1" dirty="0"/>
          </a:p>
          <a:p>
            <a:pPr marL="0" indent="0" algn="ctr">
              <a:buNone/>
              <a:defRPr/>
            </a:pPr>
            <a:endParaRPr lang="en-US" sz="3600" b="1" dirty="0"/>
          </a:p>
          <a:p>
            <a:pPr marL="0" indent="0" algn="ctr">
              <a:buNone/>
              <a:defRPr/>
            </a:pPr>
            <a:endParaRPr lang="en-US" sz="3600" b="1" dirty="0"/>
          </a:p>
          <a:p>
            <a:pPr marL="0" indent="0">
              <a:buNone/>
            </a:pPr>
            <a:endParaRPr lang="en-US" dirty="0"/>
          </a:p>
          <a:p>
            <a:pPr marL="0" indent="0">
              <a:spcBef>
                <a:spcPts val="0"/>
              </a:spcBef>
              <a:buNone/>
            </a:pPr>
            <a:endParaRPr lang="en-US" dirty="0"/>
          </a:p>
          <a:p>
            <a:pPr marL="0" indent="0">
              <a:spcBef>
                <a:spcPts val="0"/>
              </a:spcBef>
              <a:buNone/>
            </a:pPr>
            <a:r>
              <a:rPr lang="en-US" dirty="0"/>
              <a:t>American Psychological Association. (2020). </a:t>
            </a:r>
            <a:r>
              <a:rPr lang="en-US" i="1" dirty="0"/>
              <a:t>Publication </a:t>
            </a:r>
          </a:p>
          <a:p>
            <a:pPr marL="0" indent="0">
              <a:spcBef>
                <a:spcPts val="0"/>
              </a:spcBef>
              <a:buNone/>
            </a:pPr>
            <a:r>
              <a:rPr lang="en-US" i="1" dirty="0"/>
              <a:t>	manual of the American Psychological Association</a:t>
            </a:r>
            <a:r>
              <a:rPr lang="en-US" dirty="0"/>
              <a:t> 	(7th ed.). </a:t>
            </a:r>
          </a:p>
        </p:txBody>
      </p:sp>
      <p:pic>
        <p:nvPicPr>
          <p:cNvPr id="1026" name="Picture 2" descr="https://images-na.ssl-images-amazon.com/images/I/41m0%2BbrhTfL._SX38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904" y="1597772"/>
            <a:ext cx="2300706" cy="297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2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2800" b="1" dirty="0"/>
              <a:t>New APA (2020) Manual (7</a:t>
            </a:r>
            <a:r>
              <a:rPr lang="en-US" sz="2800" b="1" baseline="30000" dirty="0"/>
              <a:t>th</a:t>
            </a:r>
            <a:r>
              <a:rPr lang="en-US" sz="2800" b="1" dirty="0"/>
              <a:t> ed.) available October 2019</a:t>
            </a:r>
            <a:endParaRPr lang="en-US" dirty="0"/>
          </a:p>
        </p:txBody>
      </p:sp>
      <p:sp>
        <p:nvSpPr>
          <p:cNvPr id="3" name="Content Placeholder 2"/>
          <p:cNvSpPr>
            <a:spLocks noGrp="1"/>
          </p:cNvSpPr>
          <p:nvPr>
            <p:ph idx="1"/>
          </p:nvPr>
        </p:nvSpPr>
        <p:spPr>
          <a:solidFill>
            <a:schemeClr val="bg2">
              <a:lumMod val="40000"/>
              <a:lumOff val="60000"/>
            </a:schemeClr>
          </a:solidFill>
        </p:spPr>
        <p:txBody>
          <a:bodyPr/>
          <a:lstStyle/>
          <a:p>
            <a:pPr lvl="0"/>
            <a:r>
              <a:rPr lang="en-US" sz="2400" dirty="0"/>
              <a:t>NB My APA CHECKLIST was based on an earlier APA manuals.</a:t>
            </a:r>
            <a:endParaRPr lang="en-US" sz="2400" dirty="0">
              <a:solidFill>
                <a:schemeClr val="bg2">
                  <a:lumMod val="40000"/>
                  <a:lumOff val="60000"/>
                </a:schemeClr>
              </a:solidFill>
            </a:endParaRPr>
          </a:p>
          <a:p>
            <a:pPr lvl="0"/>
            <a:endParaRPr lang="en-US" sz="2400" dirty="0"/>
          </a:p>
          <a:p>
            <a:pPr lvl="0"/>
            <a:r>
              <a:rPr lang="en-US" sz="2400" dirty="0"/>
              <a:t>I have updated the CHECKLIST  to the APA (2020) Manual (7</a:t>
            </a:r>
            <a:r>
              <a:rPr lang="en-US" sz="2400" baseline="30000" dirty="0"/>
              <a:t>th</a:t>
            </a:r>
            <a:r>
              <a:rPr lang="en-US" sz="2400" dirty="0"/>
              <a:t> ed.)</a:t>
            </a:r>
          </a:p>
          <a:p>
            <a:pPr lvl="0"/>
            <a:endParaRPr lang="en-US" sz="2400" dirty="0"/>
          </a:p>
          <a:p>
            <a:pPr lvl="0"/>
            <a:r>
              <a:rPr lang="en-US" sz="2400" b="1" dirty="0"/>
              <a:t>The College of Nursing policy </a:t>
            </a:r>
            <a:r>
              <a:rPr lang="en-US" sz="2400" dirty="0"/>
              <a:t>is now that APA (2020) 7</a:t>
            </a:r>
            <a:r>
              <a:rPr lang="en-US" sz="2400" baseline="30000" dirty="0"/>
              <a:t>th</a:t>
            </a:r>
            <a:r>
              <a:rPr lang="en-US" sz="2400" dirty="0"/>
              <a:t> is now required. Students may have already bought the older edition but there is lots of resources out there (online) of the main changes</a:t>
            </a:r>
          </a:p>
          <a:p>
            <a:pPr marL="0" indent="0">
              <a:buNone/>
            </a:pPr>
            <a:endParaRPr lang="en-US" sz="2400" dirty="0"/>
          </a:p>
        </p:txBody>
      </p:sp>
    </p:spTree>
    <p:extLst>
      <p:ext uri="{BB962C8B-B14F-4D97-AF65-F5344CB8AC3E}">
        <p14:creationId xmlns:p14="http://schemas.microsoft.com/office/powerpoint/2010/main" val="54388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t>Timeline HX of APA Publication  Manuals</a:t>
            </a:r>
            <a:endParaRPr lang="en-US" sz="3600" dirty="0"/>
          </a:p>
        </p:txBody>
      </p:sp>
      <p:pic>
        <p:nvPicPr>
          <p:cNvPr id="4" name="Picture 2" descr="https://images-na.ssl-images-amazon.com/images/I/41m0%2BbrhTfL._SX384_BO1,204,203,200_.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71554"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1600200"/>
            <a:ext cx="3207545" cy="461665"/>
          </a:xfrm>
          <a:prstGeom prst="rect">
            <a:avLst/>
          </a:prstGeom>
          <a:noFill/>
        </p:spPr>
        <p:txBody>
          <a:bodyPr wrap="none" rtlCol="0">
            <a:spAutoFit/>
          </a:bodyPr>
          <a:lstStyle/>
          <a:p>
            <a:r>
              <a:rPr lang="en-US" dirty="0"/>
              <a:t>APA (2020) 7th edition  </a:t>
            </a:r>
          </a:p>
        </p:txBody>
      </p:sp>
      <p:pic>
        <p:nvPicPr>
          <p:cNvPr id="6" name="Picture 7" descr="Publication Manual of the American Psychological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247900"/>
            <a:ext cx="481079" cy="691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8223" y="3181926"/>
            <a:ext cx="4076929" cy="461665"/>
          </a:xfrm>
          <a:prstGeom prst="rect">
            <a:avLst/>
          </a:prstGeom>
          <a:noFill/>
        </p:spPr>
        <p:txBody>
          <a:bodyPr wrap="square" rtlCol="0">
            <a:spAutoFit/>
          </a:bodyPr>
          <a:lstStyle/>
          <a:p>
            <a:r>
              <a:rPr lang="en-US" dirty="0"/>
              <a:t>APA (2001) 5th edition</a:t>
            </a:r>
          </a:p>
        </p:txBody>
      </p:sp>
      <p:sp>
        <p:nvSpPr>
          <p:cNvPr id="8" name="TextBox 7"/>
          <p:cNvSpPr txBox="1"/>
          <p:nvPr/>
        </p:nvSpPr>
        <p:spPr>
          <a:xfrm>
            <a:off x="1038223" y="3863261"/>
            <a:ext cx="3053656" cy="461665"/>
          </a:xfrm>
          <a:prstGeom prst="rect">
            <a:avLst/>
          </a:prstGeom>
          <a:noFill/>
        </p:spPr>
        <p:txBody>
          <a:bodyPr wrap="none" rtlCol="0">
            <a:spAutoFit/>
          </a:bodyPr>
          <a:lstStyle/>
          <a:p>
            <a:r>
              <a:rPr lang="en-US" dirty="0"/>
              <a:t>APA (1994) 4th edition</a:t>
            </a:r>
          </a:p>
        </p:txBody>
      </p:sp>
      <p:sp>
        <p:nvSpPr>
          <p:cNvPr id="9" name="TextBox 8"/>
          <p:cNvSpPr txBox="1"/>
          <p:nvPr/>
        </p:nvSpPr>
        <p:spPr>
          <a:xfrm rot="10800000" flipV="1">
            <a:off x="1028698" y="4568074"/>
            <a:ext cx="4362680" cy="461665"/>
          </a:xfrm>
          <a:prstGeom prst="rect">
            <a:avLst/>
          </a:prstGeom>
          <a:noFill/>
        </p:spPr>
        <p:txBody>
          <a:bodyPr wrap="square" rtlCol="0">
            <a:spAutoFit/>
          </a:bodyPr>
          <a:lstStyle/>
          <a:p>
            <a:r>
              <a:rPr lang="en-US" dirty="0"/>
              <a:t>APA (1983) 3rd edition</a:t>
            </a:r>
          </a:p>
        </p:txBody>
      </p:sp>
      <p:sp>
        <p:nvSpPr>
          <p:cNvPr id="10" name="TextBox 9"/>
          <p:cNvSpPr txBox="1"/>
          <p:nvPr/>
        </p:nvSpPr>
        <p:spPr>
          <a:xfrm>
            <a:off x="1028697" y="5377717"/>
            <a:ext cx="4105506" cy="461665"/>
          </a:xfrm>
          <a:prstGeom prst="rect">
            <a:avLst/>
          </a:prstGeom>
          <a:noFill/>
        </p:spPr>
        <p:txBody>
          <a:bodyPr wrap="square" rtlCol="0">
            <a:spAutoFit/>
          </a:bodyPr>
          <a:lstStyle/>
          <a:p>
            <a:r>
              <a:rPr lang="en-US" dirty="0"/>
              <a:t>APA (1974) 2nd edition</a:t>
            </a:r>
          </a:p>
        </p:txBody>
      </p:sp>
      <p:sp>
        <p:nvSpPr>
          <p:cNvPr id="11" name="TextBox 10"/>
          <p:cNvSpPr txBox="1"/>
          <p:nvPr/>
        </p:nvSpPr>
        <p:spPr>
          <a:xfrm>
            <a:off x="1028698" y="6149800"/>
            <a:ext cx="4286480" cy="461665"/>
          </a:xfrm>
          <a:prstGeom prst="rect">
            <a:avLst/>
          </a:prstGeom>
          <a:noFill/>
        </p:spPr>
        <p:txBody>
          <a:bodyPr wrap="square" rtlCol="0">
            <a:spAutoFit/>
          </a:bodyPr>
          <a:lstStyle/>
          <a:p>
            <a:r>
              <a:rPr lang="en-US" dirty="0"/>
              <a:t>APA (1952) 1st edition</a:t>
            </a:r>
          </a:p>
        </p:txBody>
      </p:sp>
      <p:sp>
        <p:nvSpPr>
          <p:cNvPr id="12" name="TextBox 11"/>
          <p:cNvSpPr txBox="1"/>
          <p:nvPr/>
        </p:nvSpPr>
        <p:spPr>
          <a:xfrm>
            <a:off x="1066800" y="2328603"/>
            <a:ext cx="3130601" cy="461665"/>
          </a:xfrm>
          <a:prstGeom prst="rect">
            <a:avLst/>
          </a:prstGeom>
          <a:noFill/>
        </p:spPr>
        <p:txBody>
          <a:bodyPr wrap="none" rtlCol="0">
            <a:spAutoFit/>
          </a:bodyPr>
          <a:lstStyle/>
          <a:p>
            <a:r>
              <a:rPr lang="en-US" dirty="0"/>
              <a:t>APA (2010) 6th edition </a:t>
            </a:r>
          </a:p>
        </p:txBody>
      </p:sp>
      <p:pic>
        <p:nvPicPr>
          <p:cNvPr id="1026" name="Picture 2" descr="https://www.apa.org/pubs/books/images/4200061-47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3024400"/>
            <a:ext cx="481079" cy="6780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th  Edition Publication Manual by APA - Paperback - from Next Page Bookstore, LLC (SKU: 120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3787428"/>
            <a:ext cx="481079" cy="70291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images-na.ssl-images-amazon.com/images/I/31OewX+j-WL.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645" y="4607913"/>
            <a:ext cx="485909" cy="7063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1"/>
          <p:cNvSpPr>
            <a:spLocks noChangeArrowheads="1"/>
          </p:cNvSpPr>
          <p:nvPr/>
        </p:nvSpPr>
        <p:spPr bwMode="auto">
          <a:xfrm>
            <a:off x="3886200" y="2514486"/>
            <a:ext cx="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2849"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7185"/>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7" name="Picture 13" descr="http://s.ecrater.com/stores/240633/51a16ae19bd0a_240633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678" y="5369913"/>
            <a:ext cx="523351" cy="63192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ublication Manual of the American Psychological Association: Alluisi, Earl A. (chairm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6057519"/>
            <a:ext cx="533400" cy="67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8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APA</a:t>
            </a:r>
          </a:p>
        </p:txBody>
      </p:sp>
      <p:pic>
        <p:nvPicPr>
          <p:cNvPr id="5122" name="Picture 2" descr="http://www.clipartkid.com/images/365/writers-workshop-clipart-cliparthut-free-clipart-6BUGI9-clipar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934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3581400"/>
            <a:ext cx="7337904" cy="2308324"/>
          </a:xfrm>
          <a:prstGeom prst="rect">
            <a:avLst/>
          </a:prstGeom>
          <a:noFill/>
        </p:spPr>
        <p:txBody>
          <a:bodyPr wrap="square" rtlCol="0">
            <a:spAutoFit/>
          </a:bodyPr>
          <a:lstStyle/>
          <a:p>
            <a:pPr algn="ctr"/>
            <a:r>
              <a:rPr lang="en-US" b="1" dirty="0">
                <a:solidFill>
                  <a:schemeClr val="accent6">
                    <a:lumMod val="60000"/>
                    <a:lumOff val="40000"/>
                  </a:schemeClr>
                </a:solidFill>
                <a:latin typeface="Calibri" panose="020F0502020204030204" pitchFamily="34" charset="0"/>
              </a:rPr>
              <a:t>Arlene Kent-Wilkinson CPMHN(C), RN, BSN, MN, PhD</a:t>
            </a:r>
          </a:p>
          <a:p>
            <a:pPr algn="ctr"/>
            <a:r>
              <a:rPr lang="en-US" b="1" dirty="0">
                <a:solidFill>
                  <a:schemeClr val="accent6">
                    <a:lumMod val="60000"/>
                    <a:lumOff val="40000"/>
                  </a:schemeClr>
                </a:solidFill>
                <a:latin typeface="Calibri" panose="020F0502020204030204" pitchFamily="34" charset="0"/>
              </a:rPr>
              <a:t>Professor, College of Nursing, </a:t>
            </a:r>
          </a:p>
          <a:p>
            <a:pPr algn="ctr"/>
            <a:r>
              <a:rPr lang="en-US" b="1" dirty="0">
                <a:solidFill>
                  <a:schemeClr val="accent6">
                    <a:lumMod val="60000"/>
                    <a:lumOff val="40000"/>
                  </a:schemeClr>
                </a:solidFill>
                <a:latin typeface="Calibri" panose="020F0502020204030204" pitchFamily="34" charset="0"/>
              </a:rPr>
              <a:t>University of Saskatchewan  </a:t>
            </a:r>
          </a:p>
          <a:p>
            <a:endParaRPr lang="en-US" dirty="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637" y="4816941"/>
            <a:ext cx="1600200" cy="1879134"/>
          </a:xfrm>
          <a:prstGeom prst="rect">
            <a:avLst/>
          </a:prstGeom>
        </p:spPr>
      </p:pic>
    </p:spTree>
    <p:extLst>
      <p:ext uri="{BB962C8B-B14F-4D97-AF65-F5344CB8AC3E}">
        <p14:creationId xmlns:p14="http://schemas.microsoft.com/office/powerpoint/2010/main" val="20925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b="1" dirty="0"/>
              <a:t>               APA Publication Manual (2020)</a:t>
            </a:r>
            <a:endParaRPr lang="en-US" sz="3200" dirty="0"/>
          </a:p>
        </p:txBody>
      </p:sp>
      <p:sp>
        <p:nvSpPr>
          <p:cNvPr id="3" name="Content Placeholder 2"/>
          <p:cNvSpPr>
            <a:spLocks noGrp="1"/>
          </p:cNvSpPr>
          <p:nvPr>
            <p:ph idx="1"/>
          </p:nvPr>
        </p:nvSpPr>
        <p:spPr>
          <a:xfrm>
            <a:off x="228599" y="1447800"/>
            <a:ext cx="8550275" cy="5257800"/>
          </a:xfrm>
        </p:spPr>
        <p:txBody>
          <a:bodyPr/>
          <a:lstStyle/>
          <a:p>
            <a:pPr marL="0" indent="0">
              <a:buNone/>
              <a:defRPr/>
            </a:pPr>
            <a:r>
              <a:rPr lang="en-US" sz="2000" dirty="0"/>
              <a:t>Twelve Chapters included for careful review:</a:t>
            </a:r>
          </a:p>
          <a:p>
            <a:pPr marL="0" indent="0">
              <a:buNone/>
              <a:defRPr/>
            </a:pPr>
            <a:r>
              <a:rPr lang="en-US" sz="2000" b="1" dirty="0"/>
              <a:t>Chapter 1: Scholarly Writing and Publishing Principles </a:t>
            </a:r>
            <a:endParaRPr lang="en-US" sz="2000" dirty="0"/>
          </a:p>
          <a:p>
            <a:pPr>
              <a:defRPr/>
            </a:pPr>
            <a:r>
              <a:rPr lang="en-US" sz="1400" dirty="0"/>
              <a:t>(Chapter 1: addresses types of paper and ethical compliance (APA, 2020, pp. 3</a:t>
            </a:r>
            <a:r>
              <a:rPr lang="en-CA" sz="1400" dirty="0"/>
              <a:t>–</a:t>
            </a:r>
            <a:r>
              <a:rPr lang="en-US" sz="1400" dirty="0"/>
              <a:t>28). </a:t>
            </a:r>
          </a:p>
          <a:p>
            <a:pPr marL="0" indent="0">
              <a:buNone/>
              <a:defRPr/>
            </a:pPr>
            <a:r>
              <a:rPr lang="en-US" sz="2000" b="1" dirty="0"/>
              <a:t>Chapter 2:  Paper Elements and Format</a:t>
            </a:r>
            <a:endParaRPr lang="en-US" sz="2000" dirty="0"/>
          </a:p>
          <a:p>
            <a:pPr>
              <a:defRPr/>
            </a:pPr>
            <a:r>
              <a:rPr lang="en-US" sz="1400" dirty="0"/>
              <a:t>(Chapter 2: designed to help novice users of APA Style select, format and organize paper elements</a:t>
            </a:r>
          </a:p>
          <a:p>
            <a:pPr marL="0" indent="0">
              <a:buNone/>
              <a:defRPr/>
            </a:pPr>
            <a:r>
              <a:rPr lang="en-US" sz="1400" dirty="0"/>
              <a:t>       ** Sample professional paper (APA, 2020, pp. 50-60). ** Sample student paper (APA, 2020, pp. 29</a:t>
            </a:r>
            <a:r>
              <a:rPr lang="en-CA" sz="1400" dirty="0"/>
              <a:t>–</a:t>
            </a:r>
            <a:r>
              <a:rPr lang="en-US" sz="1400" dirty="0"/>
              <a:t>70).</a:t>
            </a:r>
          </a:p>
          <a:p>
            <a:pPr marL="0" indent="0">
              <a:buNone/>
              <a:defRPr/>
            </a:pPr>
            <a:r>
              <a:rPr lang="en-US" sz="2000" b="1" dirty="0"/>
              <a:t>Chapter 3: Journal Article Reporting Standards </a:t>
            </a:r>
          </a:p>
          <a:p>
            <a:pPr>
              <a:defRPr/>
            </a:pPr>
            <a:r>
              <a:rPr lang="en-US" sz="1400" dirty="0"/>
              <a:t>(Chapter 3: orients users to journal article reporting standards (JARS) and included tables outlining standards for reporting quantitative, qualitative, and mixed methods research  (APA, 2020, pp. 71</a:t>
            </a:r>
            <a:r>
              <a:rPr lang="en-CA" sz="1400" dirty="0"/>
              <a:t>–</a:t>
            </a:r>
            <a:r>
              <a:rPr lang="en-US" sz="1400" dirty="0"/>
              <a:t>110). </a:t>
            </a:r>
          </a:p>
          <a:p>
            <a:pPr marL="0" indent="0">
              <a:buNone/>
              <a:defRPr/>
            </a:pPr>
            <a:r>
              <a:rPr lang="en-US" sz="2000" b="1" dirty="0"/>
              <a:t>Chapter 4: Writing Style and Grammar</a:t>
            </a:r>
          </a:p>
          <a:p>
            <a:pPr>
              <a:defRPr/>
            </a:pPr>
            <a:r>
              <a:rPr lang="en-US" sz="1400" dirty="0"/>
              <a:t>(Chapter 4: provides guidance on writing style and grammar. The singular “they” is endorsed consistent with inclusive usage. More detailed guidelines helps student avoid anthropomorphism  (APA, 2020, pp. 111</a:t>
            </a:r>
            <a:r>
              <a:rPr lang="en-CA" sz="1400" dirty="0"/>
              <a:t>–</a:t>
            </a:r>
            <a:r>
              <a:rPr lang="en-US" sz="1400" dirty="0"/>
              <a:t>130). </a:t>
            </a:r>
          </a:p>
          <a:p>
            <a:pPr marL="0" indent="0">
              <a:buNone/>
              <a:defRPr/>
            </a:pPr>
            <a:r>
              <a:rPr lang="en-US" sz="2000" b="1" dirty="0"/>
              <a:t>Chapter 5: Bias Free Language Guidelines</a:t>
            </a:r>
          </a:p>
          <a:p>
            <a:pPr>
              <a:defRPr/>
            </a:pPr>
            <a:r>
              <a:rPr lang="en-US" sz="1400" dirty="0"/>
              <a:t>(Chapter 5: present bias free language guidelines to encourage authors to write about people with inclusivity and respect  (updates to age, disability, gender, racial and ethnic  identity,  (APA, 2020, pp. 131</a:t>
            </a:r>
            <a:r>
              <a:rPr lang="en-CA" sz="1400" dirty="0"/>
              <a:t> – </a:t>
            </a:r>
            <a:r>
              <a:rPr lang="en-US" sz="1400" dirty="0"/>
              <a:t>152). </a:t>
            </a:r>
            <a:endParaRPr lang="en-US" sz="2000" dirty="0"/>
          </a:p>
          <a:p>
            <a:pPr marL="0" indent="0">
              <a:buNone/>
              <a:defRPr/>
            </a:pPr>
            <a:r>
              <a:rPr lang="en-US" sz="2000" b="1" dirty="0"/>
              <a:t>Chapter 6: Mechanics of Style</a:t>
            </a:r>
          </a:p>
          <a:p>
            <a:pPr>
              <a:defRPr/>
            </a:pPr>
            <a:r>
              <a:rPr lang="en-US" sz="1400" dirty="0"/>
              <a:t>(Chapter 6: covers the mechanics on style including punctuation, capitalization, abbreviation, numbers and statistics in text (APA, 2020, pp. 153</a:t>
            </a:r>
            <a:r>
              <a:rPr lang="en-CA" sz="1400" dirty="0"/>
              <a:t>–</a:t>
            </a:r>
            <a:r>
              <a:rPr lang="en-US" sz="1400" dirty="0"/>
              <a:t>194). </a:t>
            </a:r>
            <a:endParaRPr lang="en-US" sz="1400" b="1" dirty="0"/>
          </a:p>
          <a:p>
            <a:pPr>
              <a:defRPr/>
            </a:pPr>
            <a:endParaRPr lang="en-US" sz="2000" dirty="0"/>
          </a:p>
          <a:p>
            <a:pPr>
              <a:defRPr/>
            </a:pPr>
            <a:endParaRPr lang="en-US" sz="2000" dirty="0"/>
          </a:p>
          <a:p>
            <a:endParaRPr lang="en-US" dirty="0"/>
          </a:p>
        </p:txBody>
      </p:sp>
    </p:spTree>
    <p:extLst>
      <p:ext uri="{BB962C8B-B14F-4D97-AF65-F5344CB8AC3E}">
        <p14:creationId xmlns:p14="http://schemas.microsoft.com/office/powerpoint/2010/main" val="4159627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b="1" dirty="0"/>
              <a:t>               APA Publication Manual (2020) (cont.)</a:t>
            </a:r>
            <a:endParaRPr lang="en-US" sz="3200" dirty="0"/>
          </a:p>
        </p:txBody>
      </p:sp>
      <p:sp>
        <p:nvSpPr>
          <p:cNvPr id="3" name="Content Placeholder 2"/>
          <p:cNvSpPr>
            <a:spLocks noGrp="1"/>
          </p:cNvSpPr>
          <p:nvPr>
            <p:ph idx="1"/>
          </p:nvPr>
        </p:nvSpPr>
        <p:spPr/>
        <p:txBody>
          <a:bodyPr/>
          <a:lstStyle/>
          <a:p>
            <a:pPr marL="0" indent="0">
              <a:buNone/>
              <a:defRPr/>
            </a:pPr>
            <a:r>
              <a:rPr lang="en-US" sz="2000" b="1" dirty="0"/>
              <a:t>Chapter 7: Tables and Figures</a:t>
            </a:r>
          </a:p>
          <a:p>
            <a:pPr>
              <a:defRPr/>
            </a:pPr>
            <a:r>
              <a:rPr lang="en-US" sz="1400" dirty="0"/>
              <a:t>Chapter 7: present guideline on creating table s and figures  (APA, 2020, pp. 195</a:t>
            </a:r>
            <a:r>
              <a:rPr lang="en-CA" sz="1400" dirty="0"/>
              <a:t>–</a:t>
            </a:r>
            <a:r>
              <a:rPr lang="en-US" sz="1400" dirty="0"/>
              <a:t>252). </a:t>
            </a:r>
          </a:p>
          <a:p>
            <a:pPr marL="0" indent="0">
              <a:buNone/>
              <a:defRPr/>
            </a:pPr>
            <a:r>
              <a:rPr lang="en-US" sz="2000" b="1" dirty="0"/>
              <a:t>Chapter 8:  Works Credited in the Text</a:t>
            </a:r>
          </a:p>
          <a:p>
            <a:pPr>
              <a:defRPr/>
            </a:pPr>
            <a:r>
              <a:rPr lang="en-US" sz="1400" dirty="0"/>
              <a:t>Chapter 8: addresses appropriate levels of citation as well as plagiarism, self plagiarism  and other unethical writing practices  (APA, 2020, pp. 253</a:t>
            </a:r>
            <a:r>
              <a:rPr lang="en-CA" sz="1400" dirty="0"/>
              <a:t>–</a:t>
            </a:r>
            <a:r>
              <a:rPr lang="en-US" sz="1400" dirty="0"/>
              <a:t>280). </a:t>
            </a:r>
            <a:endParaRPr lang="en-US" sz="1400" b="1" dirty="0"/>
          </a:p>
          <a:p>
            <a:pPr marL="0" indent="0">
              <a:buNone/>
              <a:defRPr/>
            </a:pPr>
            <a:r>
              <a:rPr lang="en-US" sz="2000" b="1" dirty="0"/>
              <a:t>Chapter 9: Reference List</a:t>
            </a:r>
          </a:p>
          <a:p>
            <a:pPr>
              <a:defRPr/>
            </a:pPr>
            <a:r>
              <a:rPr lang="en-US" sz="1400" dirty="0"/>
              <a:t>Chapter 9:  examines the four elements of reference list entry (author, date, title, and source) (APA, 2020, pp. 281</a:t>
            </a:r>
            <a:r>
              <a:rPr lang="en-CA" sz="1400" dirty="0"/>
              <a:t>–</a:t>
            </a:r>
            <a:r>
              <a:rPr lang="en-US" sz="1400" dirty="0"/>
              <a:t>312). </a:t>
            </a:r>
            <a:endParaRPr lang="en-US" sz="1400" b="1" dirty="0"/>
          </a:p>
          <a:p>
            <a:pPr marL="0" indent="0">
              <a:buNone/>
              <a:defRPr/>
            </a:pPr>
            <a:r>
              <a:rPr lang="en-US" sz="2000" b="1" dirty="0"/>
              <a:t>Chapter 10: Reference Examples </a:t>
            </a:r>
          </a:p>
          <a:p>
            <a:pPr>
              <a:defRPr/>
            </a:pPr>
            <a:r>
              <a:rPr lang="en-US" sz="1400" dirty="0"/>
              <a:t>Chapter 10:  provides more than 100 examples of APA Style references, each with accompanying parenthetical and narrative in-text citations (APA, 2020, pp. 313</a:t>
            </a:r>
            <a:r>
              <a:rPr lang="en-CA" sz="1400" dirty="0"/>
              <a:t>–</a:t>
            </a:r>
            <a:r>
              <a:rPr lang="en-US" sz="1400" dirty="0"/>
              <a:t>354). </a:t>
            </a:r>
            <a:endParaRPr lang="en-US" sz="1400" b="1" dirty="0"/>
          </a:p>
          <a:p>
            <a:pPr marL="0" indent="0">
              <a:buNone/>
              <a:defRPr/>
            </a:pPr>
            <a:r>
              <a:rPr lang="en-US" sz="2000" b="1" dirty="0"/>
              <a:t>Chapter 11: Legal Reference </a:t>
            </a:r>
          </a:p>
          <a:p>
            <a:pPr>
              <a:defRPr/>
            </a:pPr>
            <a:r>
              <a:rPr lang="en-US" sz="1400" dirty="0"/>
              <a:t>Chapter 11:   presents expanded and updated legal reference examples (APA, 2020, pp. 355</a:t>
            </a:r>
            <a:r>
              <a:rPr lang="en-CA" sz="1400" dirty="0"/>
              <a:t>–</a:t>
            </a:r>
            <a:r>
              <a:rPr lang="en-US" sz="1400" dirty="0"/>
              <a:t>370). </a:t>
            </a:r>
            <a:endParaRPr lang="en-US" sz="1400" b="1" dirty="0"/>
          </a:p>
          <a:p>
            <a:pPr marL="0" indent="0">
              <a:buNone/>
              <a:defRPr/>
            </a:pPr>
            <a:r>
              <a:rPr lang="en-US" sz="2000" b="1" dirty="0"/>
              <a:t>Chapter 12: Publication Process </a:t>
            </a:r>
          </a:p>
          <a:p>
            <a:pPr>
              <a:defRPr/>
            </a:pPr>
            <a:r>
              <a:rPr lang="en-US" sz="1400" dirty="0"/>
              <a:t>Chapter 12: provides guidance on the publication process    (APA, 2020, pp. 371</a:t>
            </a:r>
            <a:r>
              <a:rPr lang="en-CA" sz="1400" dirty="0"/>
              <a:t>–</a:t>
            </a:r>
            <a:r>
              <a:rPr lang="en-US" sz="1400" dirty="0"/>
              <a:t>395). </a:t>
            </a:r>
            <a:endParaRPr lang="en-US" sz="1400" b="1" dirty="0"/>
          </a:p>
          <a:p>
            <a:endParaRPr lang="en-US" dirty="0"/>
          </a:p>
        </p:txBody>
      </p:sp>
    </p:spTree>
    <p:extLst>
      <p:ext uri="{BB962C8B-B14F-4D97-AF65-F5344CB8AC3E}">
        <p14:creationId xmlns:p14="http://schemas.microsoft.com/office/powerpoint/2010/main" val="315718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838200"/>
            <a:ext cx="8550275" cy="609600"/>
          </a:xfrm>
        </p:spPr>
        <p:txBody>
          <a:bodyPr/>
          <a:lstStyle/>
          <a:p>
            <a:r>
              <a:rPr lang="en-US" altLang="en-US" sz="3200" dirty="0">
                <a:latin typeface="Calibri" charset="0"/>
                <a:ea typeface="ＭＳ Ｐゴシック" charset="-128"/>
                <a:cs typeface="Calibri" charset="0"/>
              </a:rPr>
              <a:t>                   </a:t>
            </a:r>
            <a:r>
              <a:rPr lang="en-US" altLang="en-US" sz="3200" b="1" dirty="0">
                <a:latin typeface="Calibri" charset="0"/>
                <a:ea typeface="ＭＳ Ｐゴシック" charset="-128"/>
                <a:cs typeface="Calibri" charset="0"/>
              </a:rPr>
              <a:t>APA Writing Style Workshop</a:t>
            </a:r>
          </a:p>
        </p:txBody>
      </p:sp>
      <p:sp>
        <p:nvSpPr>
          <p:cNvPr id="3075" name="Content Placeholder 2"/>
          <p:cNvSpPr>
            <a:spLocks noGrp="1"/>
          </p:cNvSpPr>
          <p:nvPr>
            <p:ph idx="1"/>
          </p:nvPr>
        </p:nvSpPr>
        <p:spPr>
          <a:xfrm>
            <a:off x="228599" y="1447800"/>
            <a:ext cx="9067801" cy="5410200"/>
          </a:xfrm>
        </p:spPr>
        <p:txBody>
          <a:bodyPr/>
          <a:lstStyle/>
          <a:p>
            <a:pPr marL="0" indent="-187325">
              <a:buNone/>
              <a:defRPr/>
            </a:pPr>
            <a:r>
              <a:rPr lang="en-US" sz="2000" b="1" dirty="0"/>
              <a:t>Practical Tips as your start your Graduate Degree</a:t>
            </a:r>
          </a:p>
          <a:p>
            <a:pPr marL="155575" indent="-342900">
              <a:defRPr/>
            </a:pPr>
            <a:r>
              <a:rPr lang="en-US" sz="2000" dirty="0"/>
              <a:t>Start your own database or file of your topic references</a:t>
            </a:r>
          </a:p>
          <a:p>
            <a:pPr marL="155575" indent="-342900">
              <a:buFont typeface="Arial" pitchFamily="34" charset="0"/>
              <a:buChar char="•"/>
              <a:defRPr/>
            </a:pPr>
            <a:r>
              <a:rPr lang="en-US" sz="2000" dirty="0"/>
              <a:t>A-Z Total References and  Topic References </a:t>
            </a:r>
          </a:p>
          <a:p>
            <a:pPr marL="155575" indent="-342900">
              <a:buFont typeface="Arial" pitchFamily="34" charset="0"/>
              <a:buChar char="•"/>
              <a:defRPr/>
            </a:pPr>
            <a:r>
              <a:rPr lang="en-US" sz="2000" dirty="0"/>
              <a:t>Always put page numbers on every word document/</a:t>
            </a:r>
            <a:r>
              <a:rPr lang="en-US" sz="2000" dirty="0" err="1"/>
              <a:t>ppt</a:t>
            </a:r>
            <a:r>
              <a:rPr lang="en-US" sz="2000" dirty="0"/>
              <a:t> slides</a:t>
            </a:r>
          </a:p>
          <a:p>
            <a:pPr marL="155575" indent="-342900">
              <a:buFont typeface="Arial" pitchFamily="34" charset="0"/>
              <a:buChar char="•"/>
              <a:defRPr/>
            </a:pPr>
            <a:r>
              <a:rPr lang="en-US" sz="2000" dirty="0"/>
              <a:t>Include a title page and your name on every assignment you submit </a:t>
            </a:r>
          </a:p>
          <a:p>
            <a:pPr marL="155575" indent="-342900">
              <a:buFont typeface="Arial" pitchFamily="34" charset="0"/>
              <a:buChar char="•"/>
              <a:defRPr/>
            </a:pPr>
            <a:r>
              <a:rPr lang="en-US" sz="2000" dirty="0"/>
              <a:t>Label your file with your full name on it assign # and date submitted.  </a:t>
            </a:r>
          </a:p>
          <a:p>
            <a:pPr marL="0" indent="-187325">
              <a:buNone/>
              <a:defRPr/>
            </a:pPr>
            <a:endParaRPr lang="en-US" sz="2000" b="1" dirty="0"/>
          </a:p>
          <a:p>
            <a:pPr marL="0" indent="-187325">
              <a:buNone/>
              <a:defRPr/>
            </a:pPr>
            <a:r>
              <a:rPr lang="en-US" sz="2000" b="1" dirty="0"/>
              <a:t>Before submitting your paper:</a:t>
            </a:r>
          </a:p>
          <a:p>
            <a:pPr marL="155575" indent="-342900">
              <a:buFont typeface="Arial" pitchFamily="34" charset="0"/>
              <a:buChar char="•"/>
              <a:defRPr/>
            </a:pPr>
            <a:r>
              <a:rPr lang="en-US" sz="2000" dirty="0"/>
              <a:t>Reference every source </a:t>
            </a:r>
          </a:p>
          <a:p>
            <a:pPr marL="155575" indent="-342900">
              <a:buFont typeface="Arial" pitchFamily="34" charset="0"/>
              <a:buChar char="•"/>
              <a:defRPr/>
            </a:pPr>
            <a:r>
              <a:rPr lang="en-US" sz="2000" dirty="0"/>
              <a:t>Check that every reference cited in body of paper is included in         </a:t>
            </a:r>
          </a:p>
          <a:p>
            <a:pPr marL="0" indent="0">
              <a:buNone/>
              <a:defRPr/>
            </a:pPr>
            <a:r>
              <a:rPr lang="en-US" sz="2000" dirty="0"/>
              <a:t>      the references </a:t>
            </a:r>
          </a:p>
          <a:p>
            <a:pPr marL="155575" indent="-342900">
              <a:buFont typeface="Arial" pitchFamily="34" charset="0"/>
              <a:buChar char="•"/>
              <a:defRPr/>
            </a:pPr>
            <a:r>
              <a:rPr lang="en-US" sz="2000" dirty="0"/>
              <a:t>Check that the Author and  year citation in text matches exactly              </a:t>
            </a:r>
          </a:p>
          <a:p>
            <a:pPr marL="0" indent="0">
              <a:buNone/>
              <a:defRPr/>
            </a:pPr>
            <a:r>
              <a:rPr lang="en-US" sz="2000" dirty="0"/>
              <a:t>     the Author and year in the Reference</a:t>
            </a:r>
          </a:p>
          <a:p>
            <a:pPr marL="155575" indent="-342900">
              <a:buFont typeface="Arial" pitchFamily="34" charset="0"/>
              <a:buChar char="•"/>
              <a:defRPr/>
            </a:pPr>
            <a:r>
              <a:rPr lang="en-US" sz="2000" dirty="0"/>
              <a:t>Check that your References are in Alpha order     </a:t>
            </a:r>
            <a:br>
              <a:rPr lang="en-US" dirty="0"/>
            </a:br>
            <a:br>
              <a:rPr lang="en-US" dirty="0"/>
            </a:br>
            <a:r>
              <a:rPr lang="en-US" dirty="0"/>
              <a:t>                                                                                                     </a:t>
            </a:r>
            <a:endParaRPr lang="en-US" dirty="0">
              <a:latin typeface="Calibri" charset="0"/>
              <a:ea typeface="ＭＳ Ｐゴシック" charset="-128"/>
              <a:cs typeface="Calibri" charset="0"/>
            </a:endParaRPr>
          </a:p>
        </p:txBody>
      </p:sp>
    </p:spTree>
    <p:extLst>
      <p:ext uri="{BB962C8B-B14F-4D97-AF65-F5344CB8AC3E}">
        <p14:creationId xmlns:p14="http://schemas.microsoft.com/office/powerpoint/2010/main" val="2781116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a:t>
            </a:r>
          </a:p>
        </p:txBody>
      </p:sp>
      <p:sp>
        <p:nvSpPr>
          <p:cNvPr id="3" name="Content Placeholder 2"/>
          <p:cNvSpPr>
            <a:spLocks noGrp="1"/>
          </p:cNvSpPr>
          <p:nvPr>
            <p:ph idx="1"/>
          </p:nvPr>
        </p:nvSpPr>
        <p:spPr/>
        <p:txBody>
          <a:bodyPr/>
          <a:lstStyle/>
          <a:p>
            <a:pPr marL="0" indent="0">
              <a:buNone/>
            </a:pPr>
            <a:r>
              <a:rPr lang="en-US" b="1" dirty="0">
                <a:solidFill>
                  <a:srgbClr val="00B050"/>
                </a:solidFill>
                <a:latin typeface="Calibri" panose="020F0502020204030204" pitchFamily="34" charset="0"/>
                <a:cs typeface="Calibri" panose="020F0502020204030204" pitchFamily="34" charset="0"/>
              </a:rPr>
              <a:t>When your start your Graduate Degree – </a:t>
            </a:r>
          </a:p>
          <a:p>
            <a:pPr marL="0" indent="0">
              <a:buNone/>
            </a:pPr>
            <a:r>
              <a:rPr lang="en-US" b="1" dirty="0">
                <a:solidFill>
                  <a:srgbClr val="00B050"/>
                </a:solidFill>
                <a:latin typeface="Calibri" panose="020F0502020204030204" pitchFamily="34" charset="0"/>
                <a:cs typeface="Calibri" panose="020F0502020204030204" pitchFamily="34" charset="0"/>
              </a:rPr>
              <a:t>Start your Reference Database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References A-Z (Alpha order)</a:t>
            </a:r>
          </a:p>
          <a:p>
            <a:pPr marL="0" indent="0">
              <a:buNone/>
            </a:pPr>
            <a:r>
              <a:rPr lang="en-US" dirty="0">
                <a:latin typeface="Times New Roman" panose="02020603050405020304" pitchFamily="18" charset="0"/>
                <a:cs typeface="Times New Roman" panose="02020603050405020304" pitchFamily="18" charset="0"/>
              </a:rPr>
              <a:t>References by TOPIC A-Z</a:t>
            </a:r>
          </a:p>
          <a:p>
            <a:pPr marL="0" indent="0">
              <a:buNone/>
            </a:pP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05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 A-Z</a:t>
            </a:r>
          </a:p>
        </p:txBody>
      </p:sp>
      <p:sp>
        <p:nvSpPr>
          <p:cNvPr id="3" name="Content Placeholder 2"/>
          <p:cNvSpPr>
            <a:spLocks noGrp="1"/>
          </p:cNvSpPr>
          <p:nvPr>
            <p:ph idx="1"/>
          </p:nvPr>
        </p:nvSpPr>
        <p:spPr>
          <a:xfrm>
            <a:off x="228600" y="1600200"/>
            <a:ext cx="8915400" cy="4495800"/>
          </a:xfrm>
        </p:spPr>
        <p:txBody>
          <a:bodyPr/>
          <a:lstStyle/>
          <a:p>
            <a:pPr marL="0" indent="0">
              <a:buNone/>
            </a:pPr>
            <a:r>
              <a:rPr lang="en-US" sz="2000" b="1" dirty="0">
                <a:latin typeface="Times New Roman" panose="02020603050405020304" pitchFamily="18" charset="0"/>
                <a:cs typeface="Times New Roman" panose="02020603050405020304" pitchFamily="18" charset="0"/>
              </a:rPr>
              <a:t>A</a:t>
            </a:r>
          </a:p>
          <a:p>
            <a:pPr marL="0" indent="0">
              <a:lnSpc>
                <a:spcPct val="200000"/>
              </a:lnSpc>
              <a:spcBef>
                <a:spcPts val="0"/>
              </a:spcBef>
              <a:buNone/>
            </a:pPr>
            <a:r>
              <a:rPr lang="en-US" sz="2000" dirty="0">
                <a:latin typeface="Times New Roman" panose="02020603050405020304" pitchFamily="18" charset="0"/>
                <a:cs typeface="Times New Roman" panose="02020603050405020304" pitchFamily="18" charset="0"/>
              </a:rPr>
              <a:t>American Psychological Association. (2010). </a:t>
            </a:r>
            <a:r>
              <a:rPr lang="en-US" sz="2000" i="1" dirty="0">
                <a:latin typeface="Times New Roman" panose="02020603050405020304" pitchFamily="18" charset="0"/>
                <a:cs typeface="Times New Roman" panose="02020603050405020304" pitchFamily="18" charset="0"/>
              </a:rPr>
              <a:t>Publication manual of the </a:t>
            </a:r>
          </a:p>
          <a:p>
            <a:pPr marL="0" indent="0">
              <a:lnSpc>
                <a:spcPct val="200000"/>
              </a:lnSpc>
              <a:spcBef>
                <a:spcPts val="0"/>
              </a:spcBef>
              <a:buNone/>
            </a:pPr>
            <a:r>
              <a:rPr lang="en-US" sz="2000" i="1" dirty="0">
                <a:latin typeface="Times New Roman" panose="02020603050405020304" pitchFamily="18" charset="0"/>
                <a:cs typeface="Times New Roman" panose="02020603050405020304" pitchFamily="18" charset="0"/>
              </a:rPr>
              <a:t>	American Psychological Association</a:t>
            </a:r>
            <a:r>
              <a:rPr lang="en-US" sz="2000" dirty="0">
                <a:latin typeface="Times New Roman" panose="02020603050405020304" pitchFamily="18" charset="0"/>
                <a:cs typeface="Times New Roman" panose="02020603050405020304" pitchFamily="18" charset="0"/>
              </a:rPr>
              <a:t> (6</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ed.). </a:t>
            </a:r>
          </a:p>
          <a:p>
            <a:pPr marL="0" indent="0">
              <a:lnSpc>
                <a:spcPct val="200000"/>
              </a:lnSpc>
              <a:spcBef>
                <a:spcPts val="0"/>
              </a:spcBef>
              <a:buNone/>
            </a:pPr>
            <a:r>
              <a:rPr lang="en-US" sz="2000" dirty="0">
                <a:latin typeface="Times New Roman" panose="02020603050405020304" pitchFamily="18" charset="0"/>
                <a:cs typeface="Times New Roman" panose="02020603050405020304" pitchFamily="18" charset="0"/>
              </a:rPr>
              <a:t>American Psychological Association. (2020). </a:t>
            </a:r>
            <a:r>
              <a:rPr lang="en-US" sz="2000" i="1" dirty="0">
                <a:latin typeface="Times New Roman" panose="02020603050405020304" pitchFamily="18" charset="0"/>
                <a:cs typeface="Times New Roman" panose="02020603050405020304" pitchFamily="18" charset="0"/>
              </a:rPr>
              <a:t>Publication manual of the </a:t>
            </a:r>
          </a:p>
          <a:p>
            <a:pPr marL="0" indent="0">
              <a:lnSpc>
                <a:spcPct val="200000"/>
              </a:lnSpc>
              <a:spcBef>
                <a:spcPts val="0"/>
              </a:spcBef>
              <a:buNone/>
            </a:pPr>
            <a:r>
              <a:rPr lang="en-US" sz="2000" i="1" dirty="0">
                <a:latin typeface="Times New Roman" panose="02020603050405020304" pitchFamily="18" charset="0"/>
                <a:cs typeface="Times New Roman" panose="02020603050405020304" pitchFamily="18" charset="0"/>
              </a:rPr>
              <a:t>	American Psychological Association</a:t>
            </a:r>
            <a:r>
              <a:rPr lang="en-US" sz="2000" dirty="0">
                <a:latin typeface="Times New Roman" panose="02020603050405020304" pitchFamily="18" charset="0"/>
                <a:cs typeface="Times New Roman" panose="02020603050405020304" pitchFamily="18" charset="0"/>
              </a:rPr>
              <a:t> (7th ed.). </a:t>
            </a: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892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 A-Z</a:t>
            </a:r>
          </a:p>
        </p:txBody>
      </p:sp>
      <p:sp>
        <p:nvSpPr>
          <p:cNvPr id="3" name="Content Placeholder 2"/>
          <p:cNvSpPr>
            <a:spLocks noGrp="1"/>
          </p:cNvSpPr>
          <p:nvPr>
            <p:ph idx="1"/>
          </p:nvPr>
        </p:nvSpPr>
        <p:spPr>
          <a:xfrm>
            <a:off x="457200" y="1752600"/>
            <a:ext cx="8550275" cy="4495800"/>
          </a:xfrm>
        </p:spPr>
        <p:txBody>
          <a:bodyPr/>
          <a:lstStyle/>
          <a:p>
            <a:pPr marL="0" indent="0">
              <a:buNone/>
            </a:pPr>
            <a:r>
              <a:rPr lang="en-US" sz="2000" b="1" dirty="0">
                <a:latin typeface="Times New Roman" panose="02020603050405020304" pitchFamily="18" charset="0"/>
                <a:cs typeface="Times New Roman" panose="02020603050405020304" pitchFamily="18" charset="0"/>
              </a:rPr>
              <a:t>C</a:t>
            </a:r>
          </a:p>
          <a:p>
            <a:pPr marL="0" indent="0">
              <a:buNone/>
            </a:pPr>
            <a:r>
              <a:rPr lang="en-US" sz="1800" dirty="0">
                <a:latin typeface="Times New Roman" panose="02020603050405020304" pitchFamily="18" charset="0"/>
                <a:cs typeface="Times New Roman" panose="02020603050405020304" pitchFamily="18" charset="0"/>
              </a:rPr>
              <a:t>Canadian Nurses Association. (2017). </a:t>
            </a:r>
            <a:r>
              <a:rPr lang="en-US" sz="1800" i="1" dirty="0">
                <a:latin typeface="Times New Roman" panose="02020603050405020304" pitchFamily="18" charset="0"/>
                <a:cs typeface="Times New Roman" panose="02020603050405020304" pitchFamily="18" charset="0"/>
              </a:rPr>
              <a:t>Code of ethics for registered nurses</a:t>
            </a:r>
            <a:r>
              <a:rPr lang="en-US" sz="1800" dirty="0">
                <a:latin typeface="Times New Roman" panose="02020603050405020304" pitchFamily="18" charset="0"/>
                <a:cs typeface="Times New Roman" panose="02020603050405020304" pitchFamily="18" charset="0"/>
              </a:rPr>
              <a:t>. 	. </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	https://www.cna-aiic.ca/en/nursing/regulated-nursing-in-canada/nursing-ethics</a:t>
            </a:r>
            <a:endParaRPr lang="en-CA" sz="1800" dirty="0">
              <a:latin typeface="Times New Roman" panose="02020603050405020304" pitchFamily="18" charset="0"/>
              <a:cs typeface="Times New Roman" panose="02020603050405020304" pitchFamily="18" charset="0"/>
            </a:endParaRPr>
          </a:p>
          <a:p>
            <a:pPr marL="0" indent="0">
              <a:buNone/>
            </a:pPr>
            <a:r>
              <a:rPr lang="en-CA" sz="1800" dirty="0">
                <a:latin typeface="Times New Roman" panose="02020603050405020304" pitchFamily="18" charset="0"/>
                <a:cs typeface="Times New Roman" panose="02020603050405020304" pitchFamily="18" charset="0"/>
              </a:rPr>
              <a:t>Canadian Nurses Association. (2018, March). </a:t>
            </a:r>
            <a:r>
              <a:rPr lang="en-CA" sz="1800" i="1" dirty="0">
                <a:latin typeface="Times New Roman" panose="02020603050405020304" pitchFamily="18" charset="0"/>
                <a:cs typeface="Times New Roman" panose="02020603050405020304" pitchFamily="18" charset="0"/>
              </a:rPr>
              <a:t>Promoting cultural competence in 	nursing </a:t>
            </a:r>
            <a:r>
              <a:rPr lang="en-CA" sz="1800" dirty="0">
                <a:latin typeface="Times New Roman" panose="02020603050405020304" pitchFamily="18" charset="0"/>
                <a:cs typeface="Times New Roman" panose="02020603050405020304" pitchFamily="18" charset="0"/>
              </a:rPr>
              <a:t>(Position statement). </a:t>
            </a:r>
            <a:r>
              <a:rPr lang="en-US" sz="1800" dirty="0">
                <a:latin typeface="Times New Roman" panose="02020603050405020304" pitchFamily="18" charset="0"/>
                <a:cs typeface="Times New Roman" panose="02020603050405020304" pitchFamily="18" charset="0"/>
              </a:rPr>
              <a:t>	</a:t>
            </a:r>
          </a:p>
          <a:p>
            <a:pPr marL="0" indent="0">
              <a:buNone/>
            </a:pPr>
            <a:r>
              <a:rPr lang="en-US" sz="1800" u="sng" dirty="0">
                <a:latin typeface="Times New Roman" panose="02020603050405020304" pitchFamily="18" charset="0"/>
                <a:cs typeface="Times New Roman" panose="02020603050405020304" pitchFamily="18" charset="0"/>
                <a:hlinkClick r:id="rId3"/>
              </a:rPr>
              <a:t>	</a:t>
            </a:r>
            <a:r>
              <a:rPr lang="en-CA" sz="1800" u="sng" dirty="0">
                <a:latin typeface="Times New Roman" panose="02020603050405020304" pitchFamily="18" charset="0"/>
                <a:cs typeface="Times New Roman" panose="02020603050405020304" pitchFamily="18" charset="0"/>
                <a:hlinkClick r:id="rId3"/>
              </a:rPr>
              <a:t>https://www.cna-aiic.ca/-/media/cna/page-content/pdf-                                                 	</a:t>
            </a:r>
            <a:r>
              <a:rPr lang="en-CA" sz="1800" u="sng" dirty="0" err="1">
                <a:latin typeface="Times New Roman" panose="02020603050405020304" pitchFamily="18" charset="0"/>
                <a:cs typeface="Times New Roman" panose="02020603050405020304" pitchFamily="18" charset="0"/>
                <a:hlinkClick r:id="rId3"/>
              </a:rPr>
              <a:t>en</a:t>
            </a:r>
            <a:r>
              <a:rPr lang="en-CA" sz="1800" u="sng" dirty="0">
                <a:latin typeface="Times New Roman" panose="02020603050405020304" pitchFamily="18" charset="0"/>
                <a:cs typeface="Times New Roman" panose="02020603050405020304" pitchFamily="18" charset="0"/>
                <a:hlinkClick r:id="rId3"/>
              </a:rPr>
              <a:t>/position_statement_promoting_cultural_competence_in_nursing.pdf?l</a:t>
            </a:r>
            <a:r>
              <a:rPr lang="en-CA" sz="1800" dirty="0">
                <a:latin typeface="Times New Roman" panose="02020603050405020304" pitchFamily="18" charset="0"/>
                <a:cs typeface="Times New Roman" panose="02020603050405020304" pitchFamily="18" charset="0"/>
                <a:hlinkClick r:id="rId3"/>
              </a:rPr>
              <a:t>	</a:t>
            </a:r>
            <a:r>
              <a:rPr lang="en-CA" sz="1800" u="sng" dirty="0">
                <a:latin typeface="Times New Roman" panose="02020603050405020304" pitchFamily="18" charset="0"/>
                <a:cs typeface="Times New Roman" panose="02020603050405020304" pitchFamily="18" charset="0"/>
                <a:hlinkClick r:id="rId3"/>
              </a:rPr>
              <a:t>a=</a:t>
            </a:r>
            <a:r>
              <a:rPr lang="en-CA" sz="1800" u="sng" dirty="0" err="1">
                <a:latin typeface="Times New Roman" panose="02020603050405020304" pitchFamily="18" charset="0"/>
                <a:cs typeface="Times New Roman" panose="02020603050405020304" pitchFamily="18" charset="0"/>
                <a:hlinkClick r:id="rId3"/>
              </a:rPr>
              <a:t>en&amp;hash</a:t>
            </a:r>
            <a:r>
              <a:rPr lang="en-CA" sz="1800" u="sng" dirty="0">
                <a:latin typeface="Times New Roman" panose="02020603050405020304" pitchFamily="18" charset="0"/>
                <a:cs typeface="Times New Roman" panose="02020603050405020304" pitchFamily="18" charset="0"/>
                <a:hlinkClick r:id="rId3"/>
              </a:rPr>
              <a:t>=4B394DAE5C2138E7F6134D59E505DCB059754BA9</a:t>
            </a: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Canadian Institutes of Health Research. (2013). C</a:t>
            </a:r>
            <a:r>
              <a:rPr lang="en-US" sz="1800" i="1" dirty="0">
                <a:latin typeface="Times New Roman" panose="02020603050405020304" pitchFamily="18" charset="0"/>
                <a:cs typeface="Times New Roman" panose="02020603050405020304" pitchFamily="18" charset="0"/>
              </a:rPr>
              <a:t>IHR guidelines for health research </a:t>
            </a:r>
          </a:p>
          <a:p>
            <a:pPr marL="0" indent="0">
              <a:buNone/>
            </a:pPr>
            <a:r>
              <a:rPr lang="en-US" sz="1800" i="1" dirty="0">
                <a:latin typeface="Times New Roman" panose="02020603050405020304" pitchFamily="18" charset="0"/>
                <a:cs typeface="Times New Roman" panose="02020603050405020304" pitchFamily="18" charset="0"/>
              </a:rPr>
              <a:t>                involving Aboriginal people.</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hlinkClick r:id="rId4"/>
              </a:rPr>
              <a:t>	http://www.cihr-irsc.gc.ca/e/29134.html</a:t>
            </a:r>
            <a:endParaRPr lang="en-US" sz="1800" dirty="0">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35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 A-Z</a:t>
            </a:r>
          </a:p>
        </p:txBody>
      </p:sp>
      <p:sp>
        <p:nvSpPr>
          <p:cNvPr id="3" name="Content Placeholder 2"/>
          <p:cNvSpPr>
            <a:spLocks noGrp="1"/>
          </p:cNvSpPr>
          <p:nvPr>
            <p:ph idx="1"/>
          </p:nvPr>
        </p:nvSpPr>
        <p:spPr>
          <a:xfrm>
            <a:off x="457201" y="1752600"/>
            <a:ext cx="7924800" cy="4495800"/>
          </a:xfrm>
        </p:spPr>
        <p:txBody>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a:t>
            </a:r>
          </a:p>
          <a:p>
            <a:pPr marL="0" indent="0">
              <a:buNone/>
            </a:pPr>
            <a:r>
              <a:rPr lang="en-CA" sz="2000" dirty="0">
                <a:latin typeface="Times New Roman" panose="02020603050405020304" pitchFamily="18" charset="0"/>
                <a:cs typeface="Times New Roman" panose="02020603050405020304" pitchFamily="18" charset="0"/>
              </a:rPr>
              <a:t>Creswell, J. W. (2018). </a:t>
            </a:r>
            <a:r>
              <a:rPr lang="en-CA" sz="2000" i="1" dirty="0">
                <a:latin typeface="Times New Roman" panose="02020603050405020304" pitchFamily="18" charset="0"/>
                <a:cs typeface="Times New Roman" panose="02020603050405020304" pitchFamily="18" charset="0"/>
              </a:rPr>
              <a:t>Qualitative inquiry and research design: Choosing      </a:t>
            </a:r>
          </a:p>
          <a:p>
            <a:pPr marL="0" indent="0">
              <a:buNone/>
            </a:pPr>
            <a:r>
              <a:rPr lang="en-CA" sz="2000" i="1" dirty="0">
                <a:latin typeface="Times New Roman" panose="02020603050405020304" pitchFamily="18" charset="0"/>
                <a:cs typeface="Times New Roman" panose="02020603050405020304" pitchFamily="18" charset="0"/>
              </a:rPr>
              <a:t>             among five approaches </a:t>
            </a:r>
            <a:r>
              <a:rPr lang="en-CA" sz="2000" dirty="0">
                <a:latin typeface="Times New Roman" panose="02020603050405020304" pitchFamily="18" charset="0"/>
                <a:cs typeface="Times New Roman" panose="02020603050405020304" pitchFamily="18" charset="0"/>
              </a:rPr>
              <a:t>(4th edition). Sage Publications.</a:t>
            </a:r>
            <a:endParaRPr lang="en-US" sz="2000" dirty="0">
              <a:latin typeface="Times New Roman" panose="02020603050405020304" pitchFamily="18" charset="0"/>
              <a:cs typeface="Times New Roman" panose="02020603050405020304" pitchFamily="18" charset="0"/>
            </a:endParaRP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Creswell, J. W. (2018). </a:t>
            </a:r>
            <a:r>
              <a:rPr lang="en-CA" sz="2000" i="1" dirty="0">
                <a:latin typeface="Times New Roman" panose="02020603050405020304" pitchFamily="18" charset="0"/>
                <a:cs typeface="Times New Roman" panose="02020603050405020304" pitchFamily="18" charset="0"/>
              </a:rPr>
              <a:t>Research design: Qualitative, quantitative, and          </a:t>
            </a:r>
          </a:p>
          <a:p>
            <a:pPr marL="0" indent="0">
              <a:buNone/>
            </a:pPr>
            <a:r>
              <a:rPr lang="en-CA" sz="2000" i="1" dirty="0">
                <a:latin typeface="Times New Roman" panose="02020603050405020304" pitchFamily="18" charset="0"/>
                <a:cs typeface="Times New Roman" panose="02020603050405020304" pitchFamily="18" charset="0"/>
              </a:rPr>
              <a:t>               mixed methods approaches </a:t>
            </a:r>
            <a:r>
              <a:rPr lang="en-CA" sz="2000" dirty="0">
                <a:latin typeface="Times New Roman" panose="02020603050405020304" pitchFamily="18" charset="0"/>
                <a:cs typeface="Times New Roman" panose="02020603050405020304" pitchFamily="18" charset="0"/>
              </a:rPr>
              <a:t>(5</a:t>
            </a:r>
            <a:r>
              <a:rPr lang="en-CA" sz="2000" baseline="30000" dirty="0">
                <a:latin typeface="Times New Roman" panose="02020603050405020304" pitchFamily="18" charset="0"/>
                <a:cs typeface="Times New Roman" panose="02020603050405020304" pitchFamily="18" charset="0"/>
              </a:rPr>
              <a:t>th</a:t>
            </a:r>
            <a:r>
              <a:rPr lang="en-CA" sz="2000" dirty="0">
                <a:latin typeface="Times New Roman" panose="02020603050405020304" pitchFamily="18" charset="0"/>
                <a:cs typeface="Times New Roman" panose="02020603050405020304" pitchFamily="18" charset="0"/>
              </a:rPr>
              <a:t> edition). Sage Publications.</a:t>
            </a:r>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685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 A-Z</a:t>
            </a:r>
          </a:p>
        </p:txBody>
      </p:sp>
      <p:sp>
        <p:nvSpPr>
          <p:cNvPr id="3" name="Content Placeholder 2"/>
          <p:cNvSpPr>
            <a:spLocks noGrp="1"/>
          </p:cNvSpPr>
          <p:nvPr>
            <p:ph idx="1"/>
          </p:nvPr>
        </p:nvSpPr>
        <p:spPr>
          <a:xfrm>
            <a:off x="457201" y="1752600"/>
            <a:ext cx="7924800" cy="4495800"/>
          </a:xfrm>
        </p:spPr>
        <p:txBody>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D</a:t>
            </a:r>
          </a:p>
          <a:p>
            <a:pPr marL="0" indent="0">
              <a:buNone/>
            </a:pPr>
            <a:r>
              <a:rPr lang="en-US" sz="1800" dirty="0">
                <a:latin typeface="Times New Roman" panose="02020603050405020304" pitchFamily="18" charset="0"/>
                <a:cs typeface="Times New Roman" panose="02020603050405020304" pitchFamily="18" charset="0"/>
              </a:rPr>
              <a:t>Department of Justice. (2018a). </a:t>
            </a:r>
            <a:r>
              <a:rPr lang="en-US" sz="1800" i="1" dirty="0">
                <a:latin typeface="Times New Roman" panose="02020603050405020304" pitchFamily="18" charset="0"/>
                <a:cs typeface="Times New Roman" panose="02020603050405020304" pitchFamily="18" charset="0"/>
              </a:rPr>
              <a:t>Cannabis legalization and regulation. </a:t>
            </a:r>
          </a:p>
          <a:p>
            <a:pPr marL="0" indent="0">
              <a:buNone/>
            </a:pP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Government of Canada. </a:t>
            </a:r>
            <a:r>
              <a:rPr lang="en-US" sz="1800" dirty="0">
                <a:solidFill>
                  <a:srgbClr val="20754C"/>
                </a:solidFill>
                <a:latin typeface="Times New Roman" panose="02020603050405020304" pitchFamily="18" charset="0"/>
                <a:cs typeface="Times New Roman" panose="02020603050405020304" pitchFamily="18" charset="0"/>
                <a:hlinkClick r:id="rId2"/>
              </a:rPr>
              <a:t>https://www.justice.gc.ca/eng/cj-</a:t>
            </a:r>
            <a:r>
              <a:rPr lang="en-US" sz="1800" dirty="0">
                <a:solidFill>
                  <a:srgbClr val="20754C"/>
                </a:solidFill>
                <a:latin typeface="Times New Roman" panose="02020603050405020304" pitchFamily="18" charset="0"/>
                <a:cs typeface="Times New Roman" panose="02020603050405020304" pitchFamily="18" charset="0"/>
              </a:rPr>
              <a:t>           </a:t>
            </a:r>
          </a:p>
          <a:p>
            <a:pPr marL="0" indent="0">
              <a:buNone/>
            </a:pPr>
            <a:r>
              <a:rPr lang="en-US" sz="1800" dirty="0">
                <a:solidFill>
                  <a:srgbClr val="20754C"/>
                </a:solidFill>
                <a:latin typeface="Times New Roman" panose="02020603050405020304" pitchFamily="18" charset="0"/>
                <a:cs typeface="Times New Roman" panose="02020603050405020304" pitchFamily="18" charset="0"/>
              </a:rPr>
              <a:t>               </a:t>
            </a:r>
            <a:r>
              <a:rPr lang="en-US" sz="1800" dirty="0" err="1">
                <a:solidFill>
                  <a:srgbClr val="20754C"/>
                </a:solidFill>
                <a:latin typeface="Times New Roman" panose="02020603050405020304" pitchFamily="18" charset="0"/>
                <a:cs typeface="Times New Roman" panose="02020603050405020304" pitchFamily="18" charset="0"/>
              </a:rPr>
              <a:t>jp</a:t>
            </a:r>
            <a:r>
              <a:rPr lang="en-US" sz="1800" dirty="0">
                <a:solidFill>
                  <a:srgbClr val="20754C"/>
                </a:solidFill>
                <a:latin typeface="Times New Roman" panose="02020603050405020304" pitchFamily="18" charset="0"/>
                <a:cs typeface="Times New Roman" panose="02020603050405020304" pitchFamily="18" charset="0"/>
              </a:rPr>
              <a:t>/cannabis/</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89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600" dirty="0"/>
              <a:t>                     </a:t>
            </a:r>
            <a:r>
              <a:rPr lang="en-US" sz="3200" dirty="0">
                <a:latin typeface="Calibri" panose="020F0502020204030204" pitchFamily="34" charset="0"/>
                <a:cs typeface="Calibri" panose="020F0502020204030204" pitchFamily="34" charset="0"/>
              </a:rPr>
              <a:t>References - Database A-Z</a:t>
            </a:r>
          </a:p>
        </p:txBody>
      </p:sp>
      <p:sp>
        <p:nvSpPr>
          <p:cNvPr id="4" name="Rectangle 3"/>
          <p:cNvSpPr/>
          <p:nvPr/>
        </p:nvSpPr>
        <p:spPr>
          <a:xfrm>
            <a:off x="457200" y="1676400"/>
            <a:ext cx="8321674" cy="2308324"/>
          </a:xfrm>
          <a:prstGeom prst="rect">
            <a:avLst/>
          </a:prstGeom>
        </p:spPr>
        <p:txBody>
          <a:bodyPr wrap="square">
            <a:spAutoFit/>
          </a:bodyPr>
          <a:lstStyle/>
          <a:p>
            <a:r>
              <a:rPr lang="en-CA" dirty="0"/>
              <a:t>G</a:t>
            </a:r>
          </a:p>
          <a:p>
            <a:endParaRPr lang="en-CA" dirty="0"/>
          </a:p>
          <a:p>
            <a:pPr marL="0" indent="0">
              <a:buNone/>
            </a:pPr>
            <a:r>
              <a:rPr lang="en-US" sz="1600" dirty="0">
                <a:latin typeface="Times New Roman" panose="02020603050405020304" pitchFamily="18" charset="0"/>
                <a:cs typeface="Times New Roman" panose="02020603050405020304" pitchFamily="18" charset="0"/>
              </a:rPr>
              <a:t>Government of Canada. (2015). </a:t>
            </a:r>
            <a:r>
              <a:rPr lang="en-US" sz="1600" i="1" dirty="0">
                <a:latin typeface="Times New Roman" panose="02020603050405020304" pitchFamily="18" charset="0"/>
                <a:cs typeface="Times New Roman" panose="02020603050405020304" pitchFamily="18" charset="0"/>
              </a:rPr>
              <a:t>Truth and Reconciliation Commission of Canada: Calls to action.</a:t>
            </a:r>
            <a:r>
              <a:rPr lang="en-US" sz="1600" dirty="0">
                <a:latin typeface="Times New Roman" panose="02020603050405020304" pitchFamily="18" charset="0"/>
                <a:cs typeface="Times New Roman" panose="02020603050405020304" pitchFamily="18" charset="0"/>
              </a:rPr>
              <a:t>       </a:t>
            </a:r>
          </a:p>
          <a:p>
            <a:pPr marL="0" indent="0">
              <a:buNone/>
            </a:pPr>
            <a:r>
              <a:rPr lang="en-US" sz="1600" u="sng" dirty="0">
                <a:latin typeface="Times New Roman" panose="02020603050405020304" pitchFamily="18" charset="0"/>
                <a:cs typeface="Times New Roman" panose="02020603050405020304" pitchFamily="18" charset="0"/>
                <a:hlinkClick r:id="rId2"/>
              </a:rPr>
              <a:t>            https://publications.gc.ca/collections/collection_2015/trc/IR4-8-2015-eng.pdf</a:t>
            </a:r>
            <a:endParaRPr lang="en-US" sz="1600" i="1" dirty="0">
              <a:latin typeface="Times New Roman" panose="02020603050405020304" pitchFamily="18" charset="0"/>
              <a:cs typeface="Times New Roman" panose="02020603050405020304" pitchFamily="18" charset="0"/>
            </a:endParaRPr>
          </a:p>
          <a:p>
            <a:endParaRPr lang="en-CA" sz="1600" dirty="0"/>
          </a:p>
          <a:p>
            <a:r>
              <a:rPr lang="en-CA" sz="1600" dirty="0"/>
              <a:t>Government of Canada. (2018). </a:t>
            </a:r>
            <a:r>
              <a:rPr lang="en-CA" sz="1600" i="1" dirty="0"/>
              <a:t>Social determinants of health and health equalities. </a:t>
            </a:r>
          </a:p>
          <a:p>
            <a:r>
              <a:rPr lang="en-CA" sz="1600" i="1" u="sng" dirty="0">
                <a:solidFill>
                  <a:schemeClr val="accent4"/>
                </a:solidFill>
                <a:hlinkClick r:id="rId3"/>
              </a:rPr>
              <a:t>            </a:t>
            </a:r>
            <a:r>
              <a:rPr lang="en-US" sz="1600" u="sng" dirty="0">
                <a:solidFill>
                  <a:schemeClr val="accent4"/>
                </a:solidFill>
                <a:hlinkClick r:id="rId4"/>
              </a:rPr>
              <a:t>https://www.canada.ca/en/public-health/services/health-promotion/population-health/what</a:t>
            </a:r>
            <a:endParaRPr lang="en-US" sz="1600" u="sng" dirty="0">
              <a:solidFill>
                <a:schemeClr val="accent4"/>
              </a:solidFill>
            </a:endParaRPr>
          </a:p>
          <a:p>
            <a:r>
              <a:rPr lang="en-US" sz="1600" u="sng" dirty="0">
                <a:solidFill>
                  <a:schemeClr val="accent4"/>
                </a:solidFill>
              </a:rPr>
              <a:t>             determines-health.html</a:t>
            </a:r>
          </a:p>
        </p:txBody>
      </p:sp>
    </p:spTree>
    <p:extLst>
      <p:ext uri="{BB962C8B-B14F-4D97-AF65-F5344CB8AC3E}">
        <p14:creationId xmlns:p14="http://schemas.microsoft.com/office/powerpoint/2010/main" val="3451344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600" dirty="0"/>
              <a:t>                     </a:t>
            </a:r>
            <a:r>
              <a:rPr lang="en-US" sz="3200" dirty="0">
                <a:latin typeface="Calibri" panose="020F0502020204030204" pitchFamily="34" charset="0"/>
                <a:cs typeface="Calibri" panose="020F0502020204030204" pitchFamily="34" charset="0"/>
              </a:rPr>
              <a:t>References - Database A-Z</a:t>
            </a:r>
          </a:p>
        </p:txBody>
      </p:sp>
      <p:sp>
        <p:nvSpPr>
          <p:cNvPr id="4" name="Rectangle 3"/>
          <p:cNvSpPr/>
          <p:nvPr/>
        </p:nvSpPr>
        <p:spPr>
          <a:xfrm>
            <a:off x="457200" y="1676400"/>
            <a:ext cx="8321674" cy="1692771"/>
          </a:xfrm>
          <a:prstGeom prst="rect">
            <a:avLst/>
          </a:prstGeom>
        </p:spPr>
        <p:txBody>
          <a:bodyPr wrap="square">
            <a:spAutoFit/>
          </a:bodyPr>
          <a:lstStyle/>
          <a:p>
            <a:r>
              <a:rPr lang="en-CA" dirty="0"/>
              <a:t>O</a:t>
            </a:r>
            <a:r>
              <a:rPr lang="en-US" sz="2000" dirty="0"/>
              <a:t> </a:t>
            </a:r>
          </a:p>
          <a:p>
            <a:r>
              <a:rPr lang="en-US" sz="1600" dirty="0"/>
              <a:t>Office of the Correctional Investigator.</a:t>
            </a:r>
            <a:r>
              <a:rPr lang="en-CA" sz="1600" dirty="0"/>
              <a:t> (2023, June 30). </a:t>
            </a:r>
            <a:r>
              <a:rPr lang="en-US" sz="1600" i="1" dirty="0"/>
              <a:t>Annual report of the Office of the </a:t>
            </a:r>
          </a:p>
          <a:p>
            <a:r>
              <a:rPr lang="en-US" sz="1600" i="1" dirty="0"/>
              <a:t>	Correctional Investigator 2022-2023 </a:t>
            </a:r>
            <a:r>
              <a:rPr lang="en-US" sz="1600" dirty="0"/>
              <a:t>(by Ivan Zinger, Correctional Investigator). </a:t>
            </a:r>
          </a:p>
          <a:p>
            <a:r>
              <a:rPr lang="en-CA" sz="1600" dirty="0"/>
              <a:t>	</a:t>
            </a:r>
            <a:r>
              <a:rPr lang="en-CA" sz="1600" dirty="0">
                <a:hlinkClick r:id="rId2"/>
              </a:rPr>
              <a:t>https://oci-bec.gc.ca/sites/default/files/2023-</a:t>
            </a:r>
            <a:r>
              <a:rPr lang="en-CA" sz="1600" dirty="0"/>
              <a:t>	10/Annual%20Report%20EN%20%C3%94%C3%87%C3%B4%20Web.pdf</a:t>
            </a:r>
          </a:p>
          <a:p>
            <a:endParaRPr lang="en-CA" sz="1600" dirty="0"/>
          </a:p>
        </p:txBody>
      </p:sp>
    </p:spTree>
    <p:extLst>
      <p:ext uri="{BB962C8B-B14F-4D97-AF65-F5344CB8AC3E}">
        <p14:creationId xmlns:p14="http://schemas.microsoft.com/office/powerpoint/2010/main" val="372945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838200"/>
            <a:ext cx="8550275" cy="609600"/>
          </a:xfrm>
        </p:spPr>
        <p:txBody>
          <a:bodyPr/>
          <a:lstStyle/>
          <a:p>
            <a:r>
              <a:rPr lang="en-US" altLang="en-US" sz="3200" b="1" dirty="0">
                <a:solidFill>
                  <a:srgbClr val="20754C"/>
                </a:solidFill>
                <a:latin typeface="Calibri" panose="020F0502020204030204" pitchFamily="34" charset="0"/>
              </a:rPr>
              <a:t>Land Acknowledgment</a:t>
            </a:r>
          </a:p>
        </p:txBody>
      </p:sp>
      <p:sp>
        <p:nvSpPr>
          <p:cNvPr id="6147" name="Content Placeholder 2"/>
          <p:cNvSpPr>
            <a:spLocks noGrp="1"/>
          </p:cNvSpPr>
          <p:nvPr>
            <p:ph idx="1"/>
          </p:nvPr>
        </p:nvSpPr>
        <p:spPr/>
        <p:txBody>
          <a:bodyPr/>
          <a:lstStyle/>
          <a:p>
            <a:pPr marL="0" indent="0">
              <a:spcBef>
                <a:spcPts val="0"/>
              </a:spcBef>
              <a:buNone/>
            </a:pPr>
            <a:endParaRPr lang="en-US" sz="1400" b="1" dirty="0"/>
          </a:p>
          <a:p>
            <a:pPr marL="0" indent="0">
              <a:spcBef>
                <a:spcPts val="0"/>
              </a:spcBef>
              <a:buNone/>
            </a:pPr>
            <a:r>
              <a:rPr lang="en-US" b="1" dirty="0"/>
              <a:t>National</a:t>
            </a:r>
          </a:p>
          <a:p>
            <a:pPr marL="0" indent="0">
              <a:spcBef>
                <a:spcPts val="0"/>
              </a:spcBef>
              <a:buNone/>
            </a:pPr>
            <a:r>
              <a:rPr lang="en-US" dirty="0"/>
              <a:t>From coast to coast, to coast, to coast, we acknowledge the ancestral and </a:t>
            </a:r>
            <a:r>
              <a:rPr lang="en-US" dirty="0" err="1"/>
              <a:t>unceded</a:t>
            </a:r>
            <a:r>
              <a:rPr lang="en-US" dirty="0"/>
              <a:t> territory of all the Inuit, Métis, and First Nations people that call this </a:t>
            </a:r>
            <a:r>
              <a:rPr lang="en-US" b="1" dirty="0"/>
              <a:t>Land</a:t>
            </a:r>
            <a:r>
              <a:rPr lang="en-US" dirty="0"/>
              <a:t> home.   </a:t>
            </a:r>
          </a:p>
          <a:p>
            <a:pPr marL="0" indent="0">
              <a:spcBef>
                <a:spcPts val="0"/>
              </a:spcBef>
              <a:buNone/>
            </a:pPr>
            <a:endParaRPr lang="en-US" sz="1400" b="1" dirty="0"/>
          </a:p>
          <a:p>
            <a:pPr marL="0" indent="0">
              <a:spcBef>
                <a:spcPts val="0"/>
              </a:spcBef>
              <a:buNone/>
            </a:pPr>
            <a:endParaRPr lang="en-US" sz="1400" b="1" dirty="0"/>
          </a:p>
          <a:p>
            <a:pPr>
              <a:spcBef>
                <a:spcPts val="0"/>
              </a:spcBef>
            </a:pPr>
            <a:endParaRPr lang="en-US" sz="1400" b="1" dirty="0"/>
          </a:p>
          <a:p>
            <a:pPr>
              <a:spcBef>
                <a:spcPts val="0"/>
              </a:spcBef>
            </a:pPr>
            <a:r>
              <a:rPr lang="en-US" sz="1400" b="1" dirty="0"/>
              <a:t>1876 -Treaty 6 in SK, </a:t>
            </a:r>
            <a:r>
              <a:rPr lang="en-US" sz="1400" dirty="0"/>
              <a:t>had the medicine chest clause  (Numbered treaties)</a:t>
            </a:r>
          </a:p>
          <a:p>
            <a:pPr marL="0" indent="0">
              <a:spcBef>
                <a:spcPts val="0"/>
              </a:spcBef>
              <a:buNone/>
            </a:pPr>
            <a:r>
              <a:rPr lang="en-US" sz="1200" dirty="0"/>
              <a:t>        </a:t>
            </a:r>
            <a:r>
              <a:rPr lang="en-US" sz="1400" dirty="0"/>
              <a:t>numerous First Nations, including Cree, Dene (DEN-Ē), </a:t>
            </a:r>
            <a:r>
              <a:rPr lang="en-US" sz="1400" dirty="0" err="1"/>
              <a:t>Nakota</a:t>
            </a:r>
            <a:r>
              <a:rPr lang="en-US" sz="1400" dirty="0"/>
              <a:t>, </a:t>
            </a:r>
            <a:r>
              <a:rPr lang="en-US" sz="1400" dirty="0" err="1"/>
              <a:t>Saulteaux</a:t>
            </a:r>
            <a:r>
              <a:rPr lang="en-US" sz="1400" dirty="0"/>
              <a:t> (SO-TO), and </a:t>
            </a:r>
          </a:p>
          <a:p>
            <a:pPr marL="0" indent="0">
              <a:spcBef>
                <a:spcPts val="0"/>
              </a:spcBef>
              <a:buNone/>
            </a:pPr>
            <a:r>
              <a:rPr lang="en-US" sz="1400" dirty="0"/>
              <a:t>      </a:t>
            </a:r>
            <a:r>
              <a:rPr lang="en-US" sz="1400" dirty="0" err="1"/>
              <a:t>Ojibwe</a:t>
            </a:r>
            <a:r>
              <a:rPr lang="en-US" sz="1400" dirty="0"/>
              <a:t> (OJIB-WĒ) and the homeland of the Métis Nation</a:t>
            </a:r>
            <a:endParaRPr lang="en-US" altLang="en-US" sz="1400" dirty="0"/>
          </a:p>
        </p:txBody>
      </p:sp>
      <p:pic>
        <p:nvPicPr>
          <p:cNvPr id="6148" name="Picture 3" descr="\\cabinet\work$\aek587\My Documents\My Pictures\Ti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24400"/>
            <a:ext cx="2552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9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 A-Z</a:t>
            </a:r>
          </a:p>
        </p:txBody>
      </p:sp>
      <p:sp>
        <p:nvSpPr>
          <p:cNvPr id="3" name="Content Placeholder 2"/>
          <p:cNvSpPr>
            <a:spLocks noGrp="1"/>
          </p:cNvSpPr>
          <p:nvPr>
            <p:ph idx="1"/>
          </p:nvPr>
        </p:nvSpPr>
        <p:spPr/>
        <p:txBody>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S</a:t>
            </a:r>
          </a:p>
          <a:p>
            <a:pPr marL="0" indent="0">
              <a:buNone/>
            </a:pPr>
            <a:r>
              <a:rPr lang="en-US" sz="2000" dirty="0">
                <a:latin typeface="Times New Roman" panose="02020603050405020304" pitchFamily="18" charset="0"/>
                <a:cs typeface="Times New Roman" panose="02020603050405020304" pitchFamily="18" charset="0"/>
              </a:rPr>
              <a:t>Statistics Canada. (2017, November 25). </a:t>
            </a:r>
            <a:r>
              <a:rPr lang="en-US" sz="2000" i="1" dirty="0">
                <a:latin typeface="Times New Roman" panose="02020603050405020304" pitchFamily="18" charset="0"/>
                <a:cs typeface="Times New Roman" panose="02020603050405020304" pitchFamily="18" charset="0"/>
              </a:rPr>
              <a:t>Aboriginal peoples in Canada: Key 	results from the 2016 Census</a:t>
            </a:r>
            <a:r>
              <a:rPr lang="en-US" sz="2000" dirty="0">
                <a:latin typeface="Times New Roman" panose="02020603050405020304" pitchFamily="18" charset="0"/>
                <a:cs typeface="Times New Roman" panose="02020603050405020304" pitchFamily="18" charset="0"/>
              </a:rPr>
              <a:t>. Government of Canada.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hlinkClick r:id="rId2"/>
              </a:rPr>
              <a:t>https://www150.statcan.gc.ca/n1/daily-quotidien/171025/dq171025a-</a:t>
            </a:r>
            <a:r>
              <a:rPr lang="en-US" sz="20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eng.htm?indid</a:t>
            </a:r>
            <a:r>
              <a:rPr lang="en-US" sz="2000" dirty="0">
                <a:solidFill>
                  <a:schemeClr val="tx1"/>
                </a:solidFill>
                <a:latin typeface="Times New Roman" panose="02020603050405020304" pitchFamily="18" charset="0"/>
                <a:cs typeface="Times New Roman" panose="02020603050405020304" pitchFamily="18" charset="0"/>
              </a:rPr>
              <a:t>=14430-1&amp;indgeo=0</a:t>
            </a: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Statistics Canada. (2022, October 3). </a:t>
            </a:r>
            <a:r>
              <a:rPr lang="en-US" sz="2000" i="1" dirty="0">
                <a:latin typeface="Times New Roman" panose="02020603050405020304" pitchFamily="18" charset="0"/>
                <a:cs typeface="Times New Roman" panose="02020603050405020304" pitchFamily="18" charset="0"/>
              </a:rPr>
              <a:t>Statistics on Indigenous Peoples</a:t>
            </a:r>
          </a:p>
          <a:p>
            <a:pPr marL="0" indent="0">
              <a:buNone/>
            </a:pP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(2021 census of population). Government of Canada. </a:t>
            </a: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https://www.statcan.gc.ca/en/subjects-start/indigenous_peoples</a:t>
            </a:r>
          </a:p>
        </p:txBody>
      </p:sp>
    </p:spTree>
    <p:extLst>
      <p:ext uri="{BB962C8B-B14F-4D97-AF65-F5344CB8AC3E}">
        <p14:creationId xmlns:p14="http://schemas.microsoft.com/office/powerpoint/2010/main" val="2674150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 A-Z</a:t>
            </a:r>
          </a:p>
        </p:txBody>
      </p:sp>
      <p:sp>
        <p:nvSpPr>
          <p:cNvPr id="3" name="Content Placeholder 2"/>
          <p:cNvSpPr>
            <a:spLocks noGrp="1"/>
          </p:cNvSpPr>
          <p:nvPr>
            <p:ph idx="1"/>
          </p:nvPr>
        </p:nvSpPr>
        <p:spPr>
          <a:xfrm>
            <a:off x="228600" y="1524000"/>
            <a:ext cx="8855075" cy="4495800"/>
          </a:xfrm>
        </p:spPr>
        <p:txBody>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T</a:t>
            </a:r>
          </a:p>
          <a:p>
            <a:pPr marL="0" indent="0">
              <a:buNone/>
            </a:pPr>
            <a:r>
              <a:rPr lang="en-US" sz="1600" dirty="0">
                <a:latin typeface="Times New Roman" panose="02020603050405020304" pitchFamily="18" charset="0"/>
                <a:cs typeface="Times New Roman" panose="02020603050405020304" pitchFamily="18" charset="0"/>
              </a:rPr>
              <a:t>Truth and Reconciliation Commission of Canada. (2015a). </a:t>
            </a:r>
            <a:r>
              <a:rPr lang="en-US" sz="1600" i="1" dirty="0">
                <a:latin typeface="Times New Roman" panose="02020603050405020304" pitchFamily="18" charset="0"/>
                <a:cs typeface="Times New Roman" panose="02020603050405020304" pitchFamily="18" charset="0"/>
              </a:rPr>
              <a:t>Canada’s residential schools: The history</a:t>
            </a:r>
            <a:r>
              <a:rPr lang="en-US" sz="1600" dirty="0">
                <a:latin typeface="Times New Roman" panose="02020603050405020304" pitchFamily="18" charset="0"/>
                <a:cs typeface="Times New Roman" panose="02020603050405020304" pitchFamily="18" charset="0"/>
              </a:rPr>
              <a:t>. </a:t>
            </a:r>
            <a:endParaRPr lang="en-US" sz="1600" u="sng" dirty="0">
              <a:solidFill>
                <a:schemeClr val="bg1"/>
              </a:solidFill>
              <a:latin typeface="Times New Roman" panose="02020603050405020304" pitchFamily="18" charset="0"/>
              <a:cs typeface="Times New Roman" panose="02020603050405020304" pitchFamily="18" charset="0"/>
              <a:hlinkClick r:id="rId2"/>
            </a:endParaRPr>
          </a:p>
          <a:p>
            <a:pPr marL="0" indent="0">
              <a:buNone/>
            </a:pPr>
            <a:r>
              <a:rPr lang="en-US" sz="1600" u="sng" dirty="0">
                <a:solidFill>
                  <a:schemeClr val="bg1"/>
                </a:solidFill>
                <a:latin typeface="Times New Roman" panose="02020603050405020304" pitchFamily="18" charset="0"/>
                <a:cs typeface="Times New Roman" panose="02020603050405020304" pitchFamily="18" charset="0"/>
                <a:hlinkClick r:id="rId2"/>
              </a:rPr>
              <a:t>        http://www.myrobust.com/websites/trcinstitution/File/Reports/Volume_1_H  </a:t>
            </a:r>
          </a:p>
          <a:p>
            <a:pPr marL="0" indent="0">
              <a:buNone/>
            </a:pPr>
            <a:r>
              <a:rPr lang="en-US" sz="1600" u="sng" dirty="0">
                <a:solidFill>
                  <a:schemeClr val="bg1"/>
                </a:solidFill>
                <a:latin typeface="Times New Roman" panose="02020603050405020304" pitchFamily="18" charset="0"/>
                <a:cs typeface="Times New Roman" panose="02020603050405020304" pitchFamily="18" charset="0"/>
                <a:hlinkClick r:id="rId2"/>
              </a:rPr>
              <a:t>        istory_Part_1_English_Web.pdf</a:t>
            </a:r>
            <a:endParaRPr lang="en-US" sz="16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Truth and Reconciliation Commission of Canada. (2015b). </a:t>
            </a:r>
            <a:r>
              <a:rPr lang="en-US" sz="1600" i="1" dirty="0" err="1">
                <a:latin typeface="Times New Roman" panose="02020603050405020304" pitchFamily="18" charset="0"/>
                <a:cs typeface="Times New Roman" panose="02020603050405020304" pitchFamily="18" charset="0"/>
              </a:rPr>
              <a:t>Honouring</a:t>
            </a:r>
            <a:r>
              <a:rPr lang="en-US" sz="1600" i="1" dirty="0">
                <a:latin typeface="Times New Roman" panose="02020603050405020304" pitchFamily="18" charset="0"/>
                <a:cs typeface="Times New Roman" panose="02020603050405020304" pitchFamily="18" charset="0"/>
              </a:rPr>
              <a:t> the truth, reconciling for the </a:t>
            </a:r>
          </a:p>
          <a:p>
            <a:pPr marL="0" indent="0">
              <a:buNone/>
            </a:pPr>
            <a:r>
              <a:rPr lang="en-US" sz="1600" i="1" dirty="0">
                <a:latin typeface="Times New Roman" panose="02020603050405020304" pitchFamily="18" charset="0"/>
                <a:cs typeface="Times New Roman" panose="02020603050405020304" pitchFamily="18" charset="0"/>
              </a:rPr>
              <a:t>         future: Summary of the final report of the Truth and Reconciliation Commission of Canada.         </a:t>
            </a:r>
          </a:p>
          <a:p>
            <a:pPr marL="0" indent="0">
              <a:buNone/>
            </a:pP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http://nctr.ca/assets/reports/Final%20Reports/Executive_Summary_English_Web.pdf </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r>
              <a:rPr lang="en-US" sz="1600" dirty="0">
                <a:solidFill>
                  <a:srgbClr val="FF0000"/>
                </a:solidFill>
                <a:latin typeface="Times New Roman" panose="02020603050405020304" pitchFamily="18" charset="0"/>
                <a:cs typeface="Times New Roman" panose="02020603050405020304" pitchFamily="18" charset="0"/>
              </a:rPr>
              <a:t>More correct author is Government of Canada </a:t>
            </a:r>
          </a:p>
          <a:p>
            <a:pPr marL="0" indent="0">
              <a:buNone/>
            </a:pPr>
            <a:r>
              <a:rPr lang="en-US" sz="1600" dirty="0">
                <a:latin typeface="Times New Roman" panose="02020603050405020304" pitchFamily="18" charset="0"/>
                <a:cs typeface="Times New Roman" panose="02020603050405020304" pitchFamily="18" charset="0"/>
              </a:rPr>
              <a:t>Truth and Reconciliation Commission of Canada. (2015c). </a:t>
            </a:r>
            <a:r>
              <a:rPr lang="en-US" sz="1600" i="1" dirty="0">
                <a:latin typeface="Times New Roman" panose="02020603050405020304" pitchFamily="18" charset="0"/>
                <a:cs typeface="Times New Roman" panose="02020603050405020304" pitchFamily="18" charset="0"/>
              </a:rPr>
              <a:t>Truth and Reconciliation Commission of </a:t>
            </a:r>
          </a:p>
          <a:p>
            <a:pPr marL="0" indent="0">
              <a:buNone/>
            </a:pPr>
            <a:r>
              <a:rPr lang="en-US" sz="1600" i="1" dirty="0">
                <a:latin typeface="Times New Roman" panose="02020603050405020304" pitchFamily="18" charset="0"/>
                <a:cs typeface="Times New Roman" panose="02020603050405020304" pitchFamily="18" charset="0"/>
              </a:rPr>
              <a:t>        Canada: Calls to action. </a:t>
            </a:r>
            <a:r>
              <a:rPr lang="en-US" sz="1600" dirty="0">
                <a:latin typeface="Times New Roman" panose="02020603050405020304" pitchFamily="18" charset="0"/>
                <a:cs typeface="Times New Roman" panose="02020603050405020304" pitchFamily="18" charset="0"/>
                <a:hlinkClick r:id="rId3"/>
              </a:rPr>
              <a:t>https://www2.gov.bc.ca/assets/gov/british-columbians-our-</a:t>
            </a: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         governments/indigenous-people/aboriginal-peoples-documents/calls_to_action_english2.pdf</a:t>
            </a:r>
          </a:p>
          <a:p>
            <a:pPr marL="0" indent="0">
              <a:buNone/>
            </a:pPr>
            <a:endParaRPr lang="en-US" sz="16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804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b="1" dirty="0">
                <a:latin typeface="Calibri" panose="020F0502020204030204" pitchFamily="34" charset="0"/>
                <a:cs typeface="Calibri" panose="020F0502020204030204" pitchFamily="34" charset="0"/>
              </a:rPr>
              <a:t>References – Database - By TOPICS A-Z </a:t>
            </a:r>
          </a:p>
        </p:txBody>
      </p:sp>
      <p:sp>
        <p:nvSpPr>
          <p:cNvPr id="3" name="Content Placeholder 2"/>
          <p:cNvSpPr>
            <a:spLocks noGrp="1"/>
          </p:cNvSpPr>
          <p:nvPr>
            <p:ph idx="1"/>
          </p:nvPr>
        </p:nvSpPr>
        <p:spPr>
          <a:xfrm>
            <a:off x="457200" y="1676400"/>
            <a:ext cx="8550275" cy="4495800"/>
          </a:xfrm>
        </p:spPr>
        <p:txBody>
          <a:bodyPr/>
          <a:lstStyle/>
          <a:p>
            <a:pPr marL="0" indent="0">
              <a:buNone/>
            </a:pPr>
            <a:r>
              <a:rPr lang="en-US" sz="2000" b="1" dirty="0">
                <a:latin typeface="Times New Roman" panose="02020603050405020304" pitchFamily="18" charset="0"/>
                <a:cs typeface="Times New Roman" panose="02020603050405020304" pitchFamily="18" charset="0"/>
              </a:rPr>
              <a:t>A</a:t>
            </a:r>
          </a:p>
          <a:p>
            <a:pPr marL="0" indent="0">
              <a:buNone/>
            </a:pPr>
            <a:r>
              <a:rPr lang="en-US" sz="2000" b="1" dirty="0">
                <a:latin typeface="Times New Roman" panose="02020603050405020304" pitchFamily="18" charset="0"/>
                <a:cs typeface="Times New Roman" panose="02020603050405020304" pitchFamily="18" charset="0"/>
              </a:rPr>
              <a:t>B</a:t>
            </a:r>
          </a:p>
          <a:p>
            <a:pPr marL="0" indent="0">
              <a:buNone/>
            </a:pPr>
            <a:r>
              <a:rPr lang="en-US" sz="2000" b="1" dirty="0">
                <a:latin typeface="Times New Roman" panose="02020603050405020304" pitchFamily="18" charset="0"/>
                <a:cs typeface="Times New Roman" panose="02020603050405020304" pitchFamily="18" charset="0"/>
              </a:rPr>
              <a:t>C</a:t>
            </a:r>
          </a:p>
          <a:p>
            <a:pPr marL="0" indent="0">
              <a:buNone/>
            </a:pPr>
            <a:r>
              <a:rPr lang="en-US" sz="2000" b="1" dirty="0">
                <a:latin typeface="Times New Roman" panose="02020603050405020304" pitchFamily="18" charset="0"/>
                <a:cs typeface="Times New Roman" panose="02020603050405020304" pitchFamily="18" charset="0"/>
              </a:rPr>
              <a:t>Cultural Competence/Safety/Humility</a:t>
            </a:r>
          </a:p>
          <a:p>
            <a:pPr marL="0" indent="0">
              <a:buNone/>
            </a:pPr>
            <a:r>
              <a:rPr lang="en-US" sz="2000" b="1" dirty="0">
                <a:latin typeface="Times New Roman" panose="02020603050405020304" pitchFamily="18" charset="0"/>
                <a:cs typeface="Times New Roman" panose="02020603050405020304" pitchFamily="18" charset="0"/>
              </a:rPr>
              <a:t>D</a:t>
            </a:r>
          </a:p>
          <a:p>
            <a:pPr marL="0" indent="0">
              <a:buNone/>
            </a:pPr>
            <a:r>
              <a:rPr lang="en-US" sz="2000" b="1" dirty="0">
                <a:latin typeface="Times New Roman" panose="02020603050405020304" pitchFamily="18" charset="0"/>
                <a:cs typeface="Times New Roman" panose="02020603050405020304" pitchFamily="18" charset="0"/>
              </a:rPr>
              <a:t>E</a:t>
            </a:r>
          </a:p>
          <a:p>
            <a:pPr marL="0" indent="0">
              <a:buNone/>
            </a:pPr>
            <a:r>
              <a:rPr lang="en-US" sz="2000" b="1" dirty="0">
                <a:latin typeface="Times New Roman" panose="02020603050405020304" pitchFamily="18" charset="0"/>
                <a:cs typeface="Times New Roman" panose="02020603050405020304" pitchFamily="18" charset="0"/>
              </a:rPr>
              <a:t>Ethics </a:t>
            </a:r>
          </a:p>
          <a:p>
            <a:pPr marL="0" indent="0">
              <a:buNone/>
            </a:pPr>
            <a:r>
              <a:rPr lang="en-US" sz="2000" b="1" dirty="0">
                <a:latin typeface="Times New Roman" panose="02020603050405020304" pitchFamily="18" charset="0"/>
                <a:cs typeface="Times New Roman" panose="02020603050405020304" pitchFamily="18" charset="0"/>
              </a:rPr>
              <a:t>G</a:t>
            </a:r>
          </a:p>
          <a:p>
            <a:pPr marL="0" indent="0">
              <a:buNone/>
            </a:pPr>
            <a:r>
              <a:rPr lang="en-US" sz="2000" b="1" dirty="0">
                <a:latin typeface="Times New Roman" panose="02020603050405020304" pitchFamily="18" charset="0"/>
                <a:cs typeface="Times New Roman" panose="02020603050405020304" pitchFamily="18" charset="0"/>
              </a:rPr>
              <a:t>Government Reports</a:t>
            </a:r>
          </a:p>
          <a:p>
            <a:pPr marL="0" indent="0">
              <a:buNone/>
            </a:pPr>
            <a:r>
              <a:rPr lang="en-US" sz="2000" b="1" dirty="0">
                <a:latin typeface="Times New Roman" panose="02020603050405020304" pitchFamily="18" charset="0"/>
                <a:cs typeface="Times New Roman" panose="02020603050405020304" pitchFamily="18" charset="0"/>
              </a:rPr>
              <a:t>H</a:t>
            </a:r>
          </a:p>
          <a:p>
            <a:pPr marL="0" indent="0">
              <a:buNone/>
            </a:pPr>
            <a:r>
              <a:rPr lang="en-US" sz="2000" b="1" dirty="0">
                <a:latin typeface="Times New Roman" panose="02020603050405020304" pitchFamily="18" charset="0"/>
                <a:cs typeface="Times New Roman" panose="02020603050405020304" pitchFamily="18" charset="0"/>
              </a:rPr>
              <a:t>Harm Reduction Model </a:t>
            </a:r>
          </a:p>
        </p:txBody>
      </p:sp>
    </p:spTree>
    <p:extLst>
      <p:ext uri="{BB962C8B-B14F-4D97-AF65-F5344CB8AC3E}">
        <p14:creationId xmlns:p14="http://schemas.microsoft.com/office/powerpoint/2010/main" val="1264600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b="1" dirty="0">
                <a:latin typeface="Calibri" panose="020F0502020204030204" pitchFamily="34" charset="0"/>
                <a:cs typeface="Calibri" panose="020F0502020204030204" pitchFamily="34" charset="0"/>
              </a:rPr>
              <a:t>References – Database By TOPICS A-Z </a:t>
            </a:r>
          </a:p>
        </p:txBody>
      </p:sp>
      <p:sp>
        <p:nvSpPr>
          <p:cNvPr id="3" name="Content Placeholder 2"/>
          <p:cNvSpPr>
            <a:spLocks noGrp="1"/>
          </p:cNvSpPr>
          <p:nvPr>
            <p:ph idx="1"/>
          </p:nvPr>
        </p:nvSpPr>
        <p:spPr>
          <a:xfrm>
            <a:off x="381000" y="1447800"/>
            <a:ext cx="8550275" cy="4724400"/>
          </a:xfrm>
        </p:spPr>
        <p:txBody>
          <a:bodyPr/>
          <a:lstStyle/>
          <a:p>
            <a:pPr marL="0" indent="0">
              <a:buNone/>
            </a:pPr>
            <a:r>
              <a:rPr lang="en-US" sz="2000" dirty="0">
                <a:latin typeface="Times New Roman" panose="02020603050405020304" pitchFamily="18" charset="0"/>
                <a:cs typeface="Times New Roman" panose="02020603050405020304" pitchFamily="18" charset="0"/>
              </a:rPr>
              <a:t>I</a:t>
            </a: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Indigenous Education  </a:t>
            </a:r>
          </a:p>
          <a:p>
            <a:pPr marL="0" indent="0">
              <a:buNone/>
            </a:pPr>
            <a:r>
              <a:rPr lang="en-US" sz="2000" b="1" dirty="0">
                <a:latin typeface="Times New Roman" panose="02020603050405020304" pitchFamily="18" charset="0"/>
                <a:cs typeface="Times New Roman" panose="02020603050405020304" pitchFamily="18" charset="0"/>
              </a:rPr>
              <a:t>J</a:t>
            </a:r>
          </a:p>
          <a:p>
            <a:pPr marL="0" indent="0">
              <a:buNone/>
            </a:pPr>
            <a:r>
              <a:rPr lang="en-US" sz="2000" b="1" dirty="0">
                <a:latin typeface="Times New Roman" panose="02020603050405020304" pitchFamily="18" charset="0"/>
                <a:cs typeface="Times New Roman" panose="02020603050405020304" pitchFamily="18" charset="0"/>
              </a:rPr>
              <a:t>K</a:t>
            </a:r>
          </a:p>
          <a:p>
            <a:pPr marL="0" indent="0">
              <a:buNone/>
            </a:pPr>
            <a:r>
              <a:rPr lang="en-US" sz="2000" b="1" dirty="0">
                <a:latin typeface="Times New Roman" panose="02020603050405020304" pitchFamily="18" charset="0"/>
                <a:cs typeface="Times New Roman" panose="02020603050405020304" pitchFamily="18" charset="0"/>
              </a:rPr>
              <a:t>L</a:t>
            </a:r>
          </a:p>
          <a:p>
            <a:pPr marL="0" indent="0">
              <a:buNone/>
            </a:pPr>
            <a:r>
              <a:rPr lang="en-US" sz="2000" b="1" dirty="0">
                <a:latin typeface="Times New Roman" panose="02020603050405020304" pitchFamily="18" charset="0"/>
                <a:cs typeface="Times New Roman" panose="02020603050405020304" pitchFamily="18" charset="0"/>
              </a:rPr>
              <a:t>M</a:t>
            </a:r>
          </a:p>
          <a:p>
            <a:pPr marL="0" indent="0">
              <a:buNone/>
            </a:pPr>
            <a:r>
              <a:rPr lang="en-US" sz="2000" b="1" dirty="0">
                <a:latin typeface="Times New Roman" panose="02020603050405020304" pitchFamily="18" charset="0"/>
                <a:cs typeface="Times New Roman" panose="02020603050405020304" pitchFamily="18" charset="0"/>
              </a:rPr>
              <a:t>Media Articles</a:t>
            </a:r>
          </a:p>
          <a:p>
            <a:pPr marL="0" indent="0">
              <a:buNone/>
            </a:pPr>
            <a:r>
              <a:rPr lang="en-US" sz="2000" b="1" dirty="0">
                <a:latin typeface="Times New Roman" panose="02020603050405020304" pitchFamily="18" charset="0"/>
                <a:cs typeface="Times New Roman" panose="02020603050405020304" pitchFamily="18" charset="0"/>
              </a:rPr>
              <a:t>N</a:t>
            </a:r>
          </a:p>
          <a:p>
            <a:pPr marL="0" indent="0">
              <a:buNone/>
            </a:pPr>
            <a:r>
              <a:rPr lang="en-US" sz="2000" b="1" dirty="0">
                <a:latin typeface="Times New Roman" panose="02020603050405020304" pitchFamily="18" charset="0"/>
                <a:cs typeface="Times New Roman" panose="02020603050405020304" pitchFamily="18" charset="0"/>
              </a:rPr>
              <a:t>O</a:t>
            </a:r>
          </a:p>
          <a:p>
            <a:pPr marL="0" indent="0">
              <a:buNone/>
            </a:pPr>
            <a:r>
              <a:rPr lang="en-US" sz="2000" b="1" dirty="0">
                <a:latin typeface="Times New Roman" panose="02020603050405020304" pitchFamily="18" charset="0"/>
                <a:cs typeface="Times New Roman" panose="02020603050405020304" pitchFamily="18" charset="0"/>
              </a:rPr>
              <a:t>P</a:t>
            </a:r>
          </a:p>
          <a:p>
            <a:pPr marL="0" indent="0">
              <a:buNone/>
            </a:pPr>
            <a:r>
              <a:rPr lang="en-US" sz="2000" b="1" dirty="0">
                <a:latin typeface="Times New Roman" panose="02020603050405020304" pitchFamily="18" charset="0"/>
                <a:cs typeface="Times New Roman" panose="02020603050405020304" pitchFamily="18" charset="0"/>
              </a:rPr>
              <a:t>Q</a:t>
            </a:r>
          </a:p>
          <a:p>
            <a:pPr marL="0" indent="0">
              <a:buNone/>
            </a:pPr>
            <a:r>
              <a:rPr lang="en-US" sz="2000" b="1" dirty="0">
                <a:latin typeface="Times New Roman" panose="02020603050405020304" pitchFamily="18" charset="0"/>
                <a:cs typeface="Times New Roman" panose="02020603050405020304" pitchFamily="18" charset="0"/>
              </a:rPr>
              <a:t>R</a:t>
            </a:r>
          </a:p>
          <a:p>
            <a:pPr marL="0" indent="0">
              <a:buNone/>
            </a:pPr>
            <a:r>
              <a:rPr lang="en-US" sz="2000" b="1" dirty="0">
                <a:latin typeface="Times New Roman" panose="02020603050405020304" pitchFamily="18" charset="0"/>
                <a:cs typeface="Times New Roman" panose="02020603050405020304" pitchFamily="18" charset="0"/>
              </a:rPr>
              <a:t>Residential Schools</a:t>
            </a:r>
          </a:p>
        </p:txBody>
      </p:sp>
    </p:spTree>
    <p:extLst>
      <p:ext uri="{BB962C8B-B14F-4D97-AF65-F5344CB8AC3E}">
        <p14:creationId xmlns:p14="http://schemas.microsoft.com/office/powerpoint/2010/main" val="2302946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b="1" dirty="0"/>
              <a:t>References – Database by Topic </a:t>
            </a:r>
            <a:r>
              <a:rPr lang="en-US" sz="3200" b="1" dirty="0">
                <a:latin typeface="Calibri" panose="020F0502020204030204" pitchFamily="34" charset="0"/>
                <a:cs typeface="Calibri" panose="020F0502020204030204" pitchFamily="34" charset="0"/>
              </a:rPr>
              <a:t>A-Z</a:t>
            </a:r>
          </a:p>
        </p:txBody>
      </p:sp>
      <p:sp>
        <p:nvSpPr>
          <p:cNvPr id="3" name="Content Placeholder 2"/>
          <p:cNvSpPr>
            <a:spLocks noGrp="1"/>
          </p:cNvSpPr>
          <p:nvPr>
            <p:ph idx="1"/>
          </p:nvPr>
        </p:nvSpPr>
        <p:spPr>
          <a:xfrm>
            <a:off x="228600" y="1447800"/>
            <a:ext cx="8702675" cy="4953000"/>
          </a:xfrm>
        </p:spPr>
        <p:txBody>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S</a:t>
            </a:r>
          </a:p>
          <a:p>
            <a:pPr marL="0" indent="0">
              <a:buNone/>
            </a:pPr>
            <a:r>
              <a:rPr lang="en-US" sz="2000" b="1" dirty="0">
                <a:latin typeface="Times New Roman" panose="02020603050405020304" pitchFamily="18" charset="0"/>
                <a:cs typeface="Times New Roman" panose="02020603050405020304" pitchFamily="18" charset="0"/>
              </a:rPr>
              <a:t>Statistics </a:t>
            </a:r>
          </a:p>
          <a:p>
            <a:pPr marL="0" indent="0">
              <a:buNone/>
            </a:pPr>
            <a:r>
              <a:rPr lang="en-US" sz="2000" b="1" dirty="0">
                <a:latin typeface="Times New Roman" panose="02020603050405020304" pitchFamily="18" charset="0"/>
                <a:cs typeface="Times New Roman" panose="02020603050405020304" pitchFamily="18" charset="0"/>
              </a:rPr>
              <a:t>T</a:t>
            </a:r>
          </a:p>
          <a:p>
            <a:pPr marL="0" indent="0">
              <a:buNone/>
            </a:pPr>
            <a:r>
              <a:rPr lang="en-US" sz="2000" b="1" dirty="0">
                <a:latin typeface="Times New Roman" panose="02020603050405020304" pitchFamily="18" charset="0"/>
                <a:cs typeface="Times New Roman" panose="02020603050405020304" pitchFamily="18" charset="0"/>
              </a:rPr>
              <a:t>U </a:t>
            </a:r>
          </a:p>
          <a:p>
            <a:pPr marL="0" indent="0">
              <a:buNone/>
            </a:pPr>
            <a:r>
              <a:rPr lang="en-US" sz="2000" b="1" dirty="0">
                <a:latin typeface="Times New Roman" panose="02020603050405020304" pitchFamily="18" charset="0"/>
                <a:cs typeface="Times New Roman" panose="02020603050405020304" pitchFamily="18" charset="0"/>
              </a:rPr>
              <a:t>V</a:t>
            </a:r>
          </a:p>
          <a:p>
            <a:pPr marL="0" indent="0">
              <a:buNone/>
            </a:pPr>
            <a:r>
              <a:rPr lang="en-US" sz="2000" b="1" dirty="0">
                <a:latin typeface="Times New Roman" panose="02020603050405020304" pitchFamily="18" charset="0"/>
                <a:cs typeface="Times New Roman" panose="02020603050405020304" pitchFamily="18" charset="0"/>
              </a:rPr>
              <a:t>Videos</a:t>
            </a:r>
          </a:p>
          <a:p>
            <a:pPr marL="0" indent="0">
              <a:buNone/>
            </a:pPr>
            <a:r>
              <a:rPr lang="en-US" sz="2000" b="1" dirty="0">
                <a:latin typeface="Times New Roman" panose="02020603050405020304" pitchFamily="18" charset="0"/>
                <a:cs typeface="Times New Roman" panose="02020603050405020304" pitchFamily="18" charset="0"/>
              </a:rPr>
              <a:t>W</a:t>
            </a:r>
          </a:p>
          <a:p>
            <a:pPr marL="0" indent="0">
              <a:buNone/>
            </a:pPr>
            <a:r>
              <a:rPr lang="en-US" sz="2000" b="1" dirty="0">
                <a:latin typeface="Times New Roman" panose="02020603050405020304" pitchFamily="18" charset="0"/>
                <a:cs typeface="Times New Roman" panose="02020603050405020304" pitchFamily="18" charset="0"/>
              </a:rPr>
              <a:t>Women</a:t>
            </a:r>
          </a:p>
          <a:p>
            <a:pPr marL="0" indent="0">
              <a:buNone/>
            </a:pPr>
            <a:r>
              <a:rPr lang="en-US" sz="2000" b="1" dirty="0">
                <a:latin typeface="Times New Roman" panose="02020603050405020304" pitchFamily="18" charset="0"/>
                <a:cs typeface="Times New Roman" panose="02020603050405020304" pitchFamily="18" charset="0"/>
              </a:rPr>
              <a:t>X</a:t>
            </a:r>
          </a:p>
          <a:p>
            <a:pPr marL="0" indent="0">
              <a:buNone/>
            </a:pPr>
            <a:r>
              <a:rPr lang="en-US" sz="2000" b="1" dirty="0">
                <a:latin typeface="Times New Roman" panose="02020603050405020304" pitchFamily="18" charset="0"/>
                <a:cs typeface="Times New Roman" panose="02020603050405020304" pitchFamily="18" charset="0"/>
              </a:rPr>
              <a:t>Y</a:t>
            </a:r>
          </a:p>
          <a:p>
            <a:pPr marL="0" indent="0">
              <a:buNone/>
            </a:pPr>
            <a:r>
              <a:rPr lang="en-US" sz="2000" b="1" dirty="0">
                <a:latin typeface="Times New Roman" panose="02020603050405020304" pitchFamily="18" charset="0"/>
                <a:cs typeface="Times New Roman" panose="02020603050405020304" pitchFamily="18" charset="0"/>
              </a:rPr>
              <a:t>Z</a:t>
            </a:r>
          </a:p>
        </p:txBody>
      </p:sp>
    </p:spTree>
    <p:extLst>
      <p:ext uri="{BB962C8B-B14F-4D97-AF65-F5344CB8AC3E}">
        <p14:creationId xmlns:p14="http://schemas.microsoft.com/office/powerpoint/2010/main" val="671680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b="1" dirty="0">
                <a:latin typeface="Calibri" panose="020F0502020204030204" pitchFamily="34" charset="0"/>
                <a:cs typeface="Calibri" panose="020F0502020204030204" pitchFamily="34" charset="0"/>
              </a:rPr>
              <a:t>References – Database A-Z by TOPIC</a:t>
            </a:r>
          </a:p>
        </p:txBody>
      </p:sp>
      <p:sp>
        <p:nvSpPr>
          <p:cNvPr id="3" name="Content Placeholder 2"/>
          <p:cNvSpPr>
            <a:spLocks noGrp="1"/>
          </p:cNvSpPr>
          <p:nvPr>
            <p:ph idx="1"/>
          </p:nvPr>
        </p:nvSpPr>
        <p:spPr/>
        <p:txBody>
          <a:bodyPr/>
          <a:lstStyle/>
          <a:p>
            <a:pPr marL="0" indent="0">
              <a:buNone/>
            </a:pPr>
            <a:r>
              <a:rPr lang="en-US" sz="2000" b="1" dirty="0">
                <a:latin typeface="Times New Roman" panose="02020603050405020304" pitchFamily="18" charset="0"/>
                <a:cs typeface="Times New Roman" panose="02020603050405020304" pitchFamily="18" charset="0"/>
              </a:rPr>
              <a:t>C</a:t>
            </a:r>
          </a:p>
          <a:p>
            <a:pPr marL="0" indent="0">
              <a:buNone/>
            </a:pPr>
            <a:r>
              <a:rPr lang="en-US" sz="2000" b="1" dirty="0">
                <a:latin typeface="Times New Roman" panose="02020603050405020304" pitchFamily="18" charset="0"/>
                <a:cs typeface="Times New Roman" panose="02020603050405020304" pitchFamily="18" charset="0"/>
              </a:rPr>
              <a:t>Cultural Competence/Safety/Humility </a:t>
            </a:r>
          </a:p>
          <a:p>
            <a:pPr marL="0" indent="0">
              <a:buNone/>
            </a:pPr>
            <a:r>
              <a:rPr lang="en-CA" sz="2000" dirty="0">
                <a:latin typeface="Times New Roman" panose="02020603050405020304" pitchFamily="18" charset="0"/>
                <a:cs typeface="Times New Roman" panose="02020603050405020304" pitchFamily="18" charset="0"/>
              </a:rPr>
              <a:t>Canadian Nurses Association. (2018, March). </a:t>
            </a:r>
            <a:r>
              <a:rPr lang="en-CA" sz="2000" i="1" dirty="0">
                <a:latin typeface="Times New Roman" panose="02020603050405020304" pitchFamily="18" charset="0"/>
                <a:cs typeface="Times New Roman" panose="02020603050405020304" pitchFamily="18" charset="0"/>
              </a:rPr>
              <a:t>Position statement: Promoting </a:t>
            </a:r>
          </a:p>
          <a:p>
            <a:pPr marL="0" indent="0">
              <a:buNone/>
            </a:pPr>
            <a:r>
              <a:rPr lang="en-CA" sz="2000" i="1" dirty="0">
                <a:latin typeface="Times New Roman" panose="02020603050405020304" pitchFamily="18" charset="0"/>
                <a:cs typeface="Times New Roman" panose="02020603050405020304" pitchFamily="18" charset="0"/>
              </a:rPr>
              <a:t>	cultural competence in nursing. </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hlinkClick r:id="rId2"/>
              </a:rPr>
              <a:t>              https://www.cna-aiic.ca/-/media/cna/page-content/pdf-</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en</a:t>
            </a:r>
            <a:r>
              <a:rPr lang="en-US" sz="2000" dirty="0">
                <a:latin typeface="Times New Roman" panose="02020603050405020304" pitchFamily="18" charset="0"/>
                <a:cs typeface="Times New Roman" panose="02020603050405020304" pitchFamily="18" charset="0"/>
              </a:rPr>
              <a:t>/position_statement_promoting_cultural_competence_in_nursing.pdf?l	a=</a:t>
            </a:r>
            <a:r>
              <a:rPr lang="en-US" sz="2000" dirty="0" err="1">
                <a:latin typeface="Times New Roman" panose="02020603050405020304" pitchFamily="18" charset="0"/>
                <a:cs typeface="Times New Roman" panose="02020603050405020304" pitchFamily="18" charset="0"/>
              </a:rPr>
              <a:t>en&amp;hash</a:t>
            </a:r>
            <a:r>
              <a:rPr lang="en-US" sz="2000" dirty="0">
                <a:latin typeface="Times New Roman" panose="02020603050405020304" pitchFamily="18" charset="0"/>
                <a:cs typeface="Times New Roman" panose="02020603050405020304" pitchFamily="18" charset="0"/>
              </a:rPr>
              <a:t>=4B394DAE5C2138E7F6134D59E505DCB059754BA9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First Nations Health Authority. (2019). </a:t>
            </a:r>
            <a:r>
              <a:rPr lang="en-US" sz="2000" i="1" dirty="0">
                <a:latin typeface="Times New Roman" panose="02020603050405020304" pitchFamily="18" charset="0"/>
                <a:cs typeface="Times New Roman" panose="02020603050405020304" pitchFamily="18" charset="0"/>
              </a:rPr>
              <a:t>Cultural safety and humility.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3"/>
              </a:rPr>
              <a:t>https://www.fnha.ca/Documents/FNHA-PCMHW-Summit-2019-	Presentation-Dr-Becky-</a:t>
            </a:r>
            <a:r>
              <a:rPr lang="en-US" sz="2000" dirty="0">
                <a:latin typeface="Times New Roman" panose="02020603050405020304" pitchFamily="18" charset="0"/>
                <a:cs typeface="Times New Roman" panose="02020603050405020304" pitchFamily="18" charset="0"/>
              </a:rPr>
              <a:t>Palmer-Cultural-Safety-and-Humility.pdf</a:t>
            </a:r>
          </a:p>
          <a:p>
            <a:pPr marL="0" indent="0">
              <a:buNone/>
            </a:pP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316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br>
              <a:rPr lang="en-US" sz="3200" dirty="0"/>
            </a:br>
            <a:r>
              <a:rPr lang="en-US" sz="3200" dirty="0"/>
              <a:t>               </a:t>
            </a:r>
            <a:r>
              <a:rPr lang="en-US" sz="3200" b="1" dirty="0">
                <a:latin typeface="Calibri" panose="020F0502020204030204" pitchFamily="34" charset="0"/>
                <a:cs typeface="Calibri" panose="020F0502020204030204" pitchFamily="34" charset="0"/>
              </a:rPr>
              <a:t>References – Database A-Z by TOPIC</a:t>
            </a:r>
            <a:br>
              <a:rPr lang="en-US" sz="3200" dirty="0">
                <a:latin typeface="Times New Roman" panose="02020603050405020304" pitchFamily="18" charset="0"/>
                <a:cs typeface="Times New Roman" panose="02020603050405020304" pitchFamily="18" charset="0"/>
              </a:rPr>
            </a:br>
            <a:endParaRPr lang="en-US" sz="3200" dirty="0"/>
          </a:p>
        </p:txBody>
      </p:sp>
      <p:sp>
        <p:nvSpPr>
          <p:cNvPr id="3" name="Content Placeholder 2"/>
          <p:cNvSpPr>
            <a:spLocks noGrp="1"/>
          </p:cNvSpPr>
          <p:nvPr>
            <p:ph idx="1"/>
          </p:nvPr>
        </p:nvSpPr>
        <p:spPr/>
        <p:txBody>
          <a:bodyPr/>
          <a:lstStyle/>
          <a:p>
            <a:pPr marL="0" indent="0">
              <a:buNone/>
            </a:pPr>
            <a:endParaRPr lang="en-US" sz="14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E</a:t>
            </a:r>
          </a:p>
          <a:p>
            <a:pPr marL="0" indent="0">
              <a:buNone/>
            </a:pPr>
            <a:r>
              <a:rPr lang="en-US" sz="2000" b="1" dirty="0">
                <a:latin typeface="Times New Roman" panose="02020603050405020304" pitchFamily="18" charset="0"/>
                <a:cs typeface="Times New Roman" panose="02020603050405020304" pitchFamily="18" charset="0"/>
              </a:rPr>
              <a:t>Ethics</a:t>
            </a:r>
          </a:p>
          <a:p>
            <a:pPr marL="0" indent="0">
              <a:buNone/>
            </a:pPr>
            <a:r>
              <a:rPr lang="en-US" sz="1600" dirty="0">
                <a:latin typeface="Times New Roman" panose="02020603050405020304" pitchFamily="18" charset="0"/>
                <a:cs typeface="Times New Roman" panose="02020603050405020304" pitchFamily="18" charset="0"/>
              </a:rPr>
              <a:t>           </a:t>
            </a:r>
          </a:p>
          <a:p>
            <a:pPr marL="0" indent="0">
              <a:buNone/>
            </a:pPr>
            <a:r>
              <a:rPr lang="en-US" sz="1600" dirty="0">
                <a:latin typeface="Times New Roman" panose="02020603050405020304" pitchFamily="18" charset="0"/>
                <a:cs typeface="Times New Roman" panose="02020603050405020304" pitchFamily="18" charset="0"/>
              </a:rPr>
              <a:t>Canadian Nurses Association. (2017). </a:t>
            </a:r>
            <a:r>
              <a:rPr lang="en-US" sz="1600" i="1" dirty="0">
                <a:latin typeface="Times New Roman" panose="02020603050405020304" pitchFamily="18" charset="0"/>
                <a:cs typeface="Times New Roman" panose="02020603050405020304" pitchFamily="18" charset="0"/>
              </a:rPr>
              <a:t>Code of ethics for registered nurses</a:t>
            </a:r>
            <a:r>
              <a:rPr lang="en-US" sz="16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r>
              <a:rPr lang="en-CA" sz="1600" dirty="0">
                <a:solidFill>
                  <a:schemeClr val="tx1"/>
                </a:solidFill>
                <a:latin typeface="Times New Roman" panose="02020603050405020304" pitchFamily="18" charset="0"/>
                <a:cs typeface="Times New Roman" panose="02020603050405020304" pitchFamily="18" charset="0"/>
                <a:hlinkClick r:id="rId2"/>
              </a:rPr>
              <a:t>https://www.cna-aiic.ca/en/nursing/regulated-nursing-in-canada/nursing-ethics</a:t>
            </a:r>
            <a:endParaRPr lang="en-CA" sz="1600" dirty="0">
              <a:solidFill>
                <a:schemeClr val="tx1"/>
              </a:solidFill>
              <a:latin typeface="Times New Roman" panose="02020603050405020304" pitchFamily="18" charset="0"/>
              <a:cs typeface="Times New Roman" panose="02020603050405020304" pitchFamily="18" charset="0"/>
            </a:endParaRPr>
          </a:p>
          <a:p>
            <a:pPr marL="0" indent="0">
              <a:buNone/>
            </a:pPr>
            <a:endParaRPr lang="en-CA" sz="1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b="1" dirty="0">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803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References – Database </a:t>
            </a:r>
            <a:r>
              <a:rPr lang="en-US" sz="3200" dirty="0">
                <a:latin typeface="Times New Roman" panose="02020603050405020304" pitchFamily="18" charset="0"/>
                <a:cs typeface="Times New Roman" panose="02020603050405020304" pitchFamily="18" charset="0"/>
              </a:rPr>
              <a:t>A-Z by TOPIC</a:t>
            </a:r>
            <a:endParaRPr lang="en-US" sz="3200" dirty="0"/>
          </a:p>
        </p:txBody>
      </p:sp>
      <p:sp>
        <p:nvSpPr>
          <p:cNvPr id="3" name="Content Placeholder 2"/>
          <p:cNvSpPr>
            <a:spLocks noGrp="1"/>
          </p:cNvSpPr>
          <p:nvPr>
            <p:ph idx="1"/>
          </p:nvPr>
        </p:nvSpPr>
        <p:spPr/>
        <p:txBody>
          <a:bodyPr/>
          <a:lstStyle/>
          <a:p>
            <a:pPr marL="0" indent="0">
              <a:buNone/>
            </a:pPr>
            <a:r>
              <a:rPr lang="en-US" sz="2000" b="1" dirty="0">
                <a:latin typeface="Times New Roman" panose="02020603050405020304" pitchFamily="18" charset="0"/>
                <a:cs typeface="Times New Roman" panose="02020603050405020304" pitchFamily="18" charset="0"/>
              </a:rPr>
              <a:t>H</a:t>
            </a:r>
          </a:p>
          <a:p>
            <a:pPr marL="0" indent="0">
              <a:buNone/>
            </a:pPr>
            <a:r>
              <a:rPr lang="en-US" sz="2000" b="1" dirty="0">
                <a:latin typeface="Times New Roman" panose="02020603050405020304" pitchFamily="18" charset="0"/>
                <a:cs typeface="Times New Roman" panose="02020603050405020304" pitchFamily="18" charset="0"/>
              </a:rPr>
              <a:t>Harm Reduction Model </a:t>
            </a:r>
          </a:p>
          <a:p>
            <a:pPr marL="0" indent="0">
              <a:buNone/>
            </a:pPr>
            <a:r>
              <a:rPr lang="en-US" sz="1800" dirty="0">
                <a:latin typeface="Times New Roman" panose="02020603050405020304" pitchFamily="18" charset="0"/>
                <a:cs typeface="Times New Roman" panose="02020603050405020304" pitchFamily="18" charset="0"/>
              </a:rPr>
              <a:t>Canadian Nurses Association, Canadian Association of Nurses in HIV/AIDS Care, and       </a:t>
            </a:r>
          </a:p>
          <a:p>
            <a:pPr marL="0" indent="0">
              <a:buNone/>
            </a:pPr>
            <a:r>
              <a:rPr lang="en-US" sz="1800" dirty="0">
                <a:latin typeface="Times New Roman" panose="02020603050405020304" pitchFamily="18" charset="0"/>
                <a:cs typeface="Times New Roman" panose="02020603050405020304" pitchFamily="18" charset="0"/>
              </a:rPr>
              <a:t>           Harm Reduction Nurses Association. (2018, March). </a:t>
            </a:r>
            <a:r>
              <a:rPr lang="en-US" sz="1800" i="1" dirty="0">
                <a:latin typeface="Times New Roman" panose="02020603050405020304" pitchFamily="18" charset="0"/>
                <a:cs typeface="Times New Roman" panose="02020603050405020304" pitchFamily="18" charset="0"/>
              </a:rPr>
              <a:t>Joint position statement: </a:t>
            </a:r>
          </a:p>
          <a:p>
            <a:pPr marL="0" indent="0">
              <a:buNone/>
            </a:pPr>
            <a:r>
              <a:rPr lang="en-US" sz="1800" i="1" dirty="0">
                <a:latin typeface="Times New Roman" panose="02020603050405020304" pitchFamily="18" charset="0"/>
                <a:cs typeface="Times New Roman" panose="02020603050405020304" pitchFamily="18" charset="0"/>
              </a:rPr>
              <a:t>           Harm reduction and substance use</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2"/>
              </a:rPr>
              <a:t>https://www.cna-aiic.ca/-/media/cna/page-content/pdf-</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a:t>
            </a:r>
            <a:r>
              <a:rPr lang="en-US" sz="1800" dirty="0">
                <a:latin typeface="Times New Roman" panose="02020603050405020304" pitchFamily="18" charset="0"/>
                <a:cs typeface="Times New Roman" panose="02020603050405020304" pitchFamily="18" charset="0"/>
              </a:rPr>
              <a:t>/joint_position_statement_harm_reduction_and_substance_use.pdf?la</a:t>
            </a:r>
          </a:p>
          <a:p>
            <a:pPr marL="0" indent="0">
              <a:buNone/>
            </a:pP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en&amp;hash</a:t>
            </a:r>
            <a:r>
              <a:rPr lang="en-US" sz="1800" dirty="0">
                <a:latin typeface="Times New Roman" panose="02020603050405020304" pitchFamily="18" charset="0"/>
                <a:cs typeface="Times New Roman" panose="02020603050405020304" pitchFamily="18" charset="0"/>
              </a:rPr>
              <a:t>=A2BC6D6FADBEF2206AF2DDE40A1654ADAA2FCD79</a:t>
            </a:r>
            <a:endParaRPr lang="en-US" sz="1800" b="1"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Harm Reduction Nurses Association. (2019, September 15). </a:t>
            </a:r>
            <a:r>
              <a:rPr lang="en-US" sz="1800" i="1" dirty="0">
                <a:latin typeface="Times New Roman" panose="02020603050405020304" pitchFamily="18" charset="0"/>
                <a:cs typeface="Times New Roman" panose="02020603050405020304" pitchFamily="18" charset="0"/>
              </a:rPr>
              <a:t>Position statement: Harm </a:t>
            </a:r>
          </a:p>
          <a:p>
            <a:pPr marL="0" indent="0">
              <a:buNone/>
            </a:pPr>
            <a:r>
              <a:rPr lang="en-US" sz="1800" i="1" dirty="0">
                <a:latin typeface="Times New Roman" panose="02020603050405020304" pitchFamily="18" charset="0"/>
                <a:cs typeface="Times New Roman" panose="02020603050405020304" pitchFamily="18" charset="0"/>
              </a:rPr>
              <a:t>           reduction education in baccalaureate nursing programs.              </a:t>
            </a:r>
          </a:p>
          <a:p>
            <a:pPr marL="0" indent="0">
              <a:buNone/>
            </a:pP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hlinkClick r:id="rId3"/>
              </a:rPr>
              <a:t>http://www.hrna-aiirm.ca/wp-</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content/uploads/2019/09/HRNA_PS_Baccalaureate_EN_190917.pdf</a:t>
            </a:r>
          </a:p>
          <a:p>
            <a:pPr marL="0" indent="0">
              <a:buNone/>
            </a:pPr>
            <a:r>
              <a:rPr lang="en-US" sz="1800" dirty="0"/>
              <a:t> </a:t>
            </a:r>
          </a:p>
          <a:p>
            <a:pPr marL="0" indent="0">
              <a:buNone/>
            </a:pPr>
            <a:endParaRPr lang="en-US" sz="1400" b="1" dirty="0">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684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b="1" dirty="0">
                <a:latin typeface="Calibri" panose="020F0502020204030204" pitchFamily="34" charset="0"/>
                <a:cs typeface="Calibri" panose="020F0502020204030204" pitchFamily="34" charset="0"/>
              </a:rPr>
              <a:t>References – Database TOPICS A-Z </a:t>
            </a:r>
          </a:p>
        </p:txBody>
      </p:sp>
      <p:sp>
        <p:nvSpPr>
          <p:cNvPr id="3" name="Content Placeholder 2"/>
          <p:cNvSpPr>
            <a:spLocks noGrp="1"/>
          </p:cNvSpPr>
          <p:nvPr>
            <p:ph idx="1"/>
          </p:nvPr>
        </p:nvSpPr>
        <p:spPr>
          <a:xfrm>
            <a:off x="457200" y="1676400"/>
            <a:ext cx="8550275" cy="4495800"/>
          </a:xfrm>
        </p:spPr>
        <p:txBody>
          <a:bodyPr/>
          <a:lstStyle/>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R</a:t>
            </a:r>
          </a:p>
          <a:p>
            <a:pPr marL="0" indent="0">
              <a:buNone/>
            </a:pPr>
            <a:r>
              <a:rPr lang="en-US" sz="2000" b="1" dirty="0">
                <a:latin typeface="Times New Roman" panose="02020603050405020304" pitchFamily="18" charset="0"/>
                <a:cs typeface="Times New Roman" panose="02020603050405020304" pitchFamily="18" charset="0"/>
              </a:rPr>
              <a:t>Research</a:t>
            </a:r>
          </a:p>
          <a:p>
            <a:pPr marL="0" indent="0">
              <a:buNone/>
            </a:pPr>
            <a:r>
              <a:rPr lang="en-US" sz="2000" dirty="0">
                <a:latin typeface="Times New Roman" panose="02020603050405020304" pitchFamily="18" charset="0"/>
                <a:cs typeface="Times New Roman" panose="02020603050405020304" pitchFamily="18" charset="0"/>
              </a:rPr>
              <a:t>Canadian Institutes of Health Research. (2013). C</a:t>
            </a:r>
            <a:r>
              <a:rPr lang="en-US" sz="2000" i="1" dirty="0">
                <a:latin typeface="Times New Roman" panose="02020603050405020304" pitchFamily="18" charset="0"/>
                <a:cs typeface="Times New Roman" panose="02020603050405020304" pitchFamily="18" charset="0"/>
              </a:rPr>
              <a:t>IHR guidelines for health 	research involving Aboriginal people.</a:t>
            </a:r>
            <a:r>
              <a:rPr lang="en-US" sz="2000" dirty="0">
                <a:latin typeface="Times New Roman" panose="02020603050405020304" pitchFamily="18" charset="0"/>
                <a:cs typeface="Times New Roman" panose="02020603050405020304" pitchFamily="18" charset="0"/>
              </a:rPr>
              <a:t> </a:t>
            </a:r>
          </a:p>
          <a:p>
            <a:pPr marL="0" indent="0">
              <a:buNone/>
            </a:pPr>
            <a:r>
              <a:rPr lang="en-US" sz="2000" u="sng" dirty="0">
                <a:latin typeface="Times New Roman" panose="02020603050405020304" pitchFamily="18" charset="0"/>
                <a:cs typeface="Times New Roman" panose="02020603050405020304" pitchFamily="18" charset="0"/>
                <a:hlinkClick r:id="rId2"/>
              </a:rPr>
              <a:t>              http://www.cihr-irsc.gc.ca/e/29134.html</a:t>
            </a: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Creswell, J. W. (2018).</a:t>
            </a:r>
            <a:r>
              <a:rPr lang="en-CA" sz="2000" i="1" dirty="0">
                <a:latin typeface="Times New Roman" panose="02020603050405020304" pitchFamily="18" charset="0"/>
                <a:cs typeface="Times New Roman" panose="02020603050405020304" pitchFamily="18" charset="0"/>
              </a:rPr>
              <a:t> Qualitative inquiry and research design:  Choosing 	among five approaches </a:t>
            </a:r>
            <a:r>
              <a:rPr lang="en-CA" sz="2000" dirty="0">
                <a:latin typeface="Times New Roman" panose="02020603050405020304" pitchFamily="18" charset="0"/>
                <a:cs typeface="Times New Roman" panose="02020603050405020304" pitchFamily="18" charset="0"/>
              </a:rPr>
              <a:t>(4th edition). Sage Publications.</a:t>
            </a:r>
            <a:endParaRPr lang="en-US" sz="2000" dirty="0">
              <a:latin typeface="Times New Roman" panose="02020603050405020304" pitchFamily="18" charset="0"/>
              <a:cs typeface="Times New Roman" panose="02020603050405020304" pitchFamily="18" charset="0"/>
            </a:endParaRPr>
          </a:p>
          <a:p>
            <a:pPr marL="0" indent="0">
              <a:buNone/>
            </a:pPr>
            <a:endParaRPr lang="en-CA" sz="2000" dirty="0">
              <a:latin typeface="Times New Roman" panose="02020603050405020304" pitchFamily="18" charset="0"/>
              <a:cs typeface="Times New Roman" panose="02020603050405020304" pitchFamily="18" charset="0"/>
            </a:endParaRPr>
          </a:p>
          <a:p>
            <a:pPr marL="0" indent="0">
              <a:buNone/>
            </a:pPr>
            <a:r>
              <a:rPr lang="en-CA" sz="2000" dirty="0">
                <a:latin typeface="Times New Roman" panose="02020603050405020304" pitchFamily="18" charset="0"/>
                <a:cs typeface="Times New Roman" panose="02020603050405020304" pitchFamily="18" charset="0"/>
              </a:rPr>
              <a:t>Creswell, J. W. (2018). </a:t>
            </a:r>
            <a:r>
              <a:rPr lang="en-CA" sz="2000" i="1" dirty="0">
                <a:latin typeface="Times New Roman" panose="02020603050405020304" pitchFamily="18" charset="0"/>
                <a:cs typeface="Times New Roman" panose="02020603050405020304" pitchFamily="18" charset="0"/>
              </a:rPr>
              <a:t>Research design: Qualitative, quantitative, and mixed 	methods approaches</a:t>
            </a:r>
            <a:r>
              <a:rPr lang="en-CA" sz="2000" dirty="0">
                <a:latin typeface="Times New Roman" panose="02020603050405020304" pitchFamily="18" charset="0"/>
                <a:cs typeface="Times New Roman" panose="02020603050405020304" pitchFamily="18" charset="0"/>
              </a:rPr>
              <a:t> (5</a:t>
            </a:r>
            <a:r>
              <a:rPr lang="en-CA" sz="2000" baseline="30000" dirty="0">
                <a:latin typeface="Times New Roman" panose="02020603050405020304" pitchFamily="18" charset="0"/>
                <a:cs typeface="Times New Roman" panose="02020603050405020304" pitchFamily="18" charset="0"/>
              </a:rPr>
              <a:t>th</a:t>
            </a:r>
            <a:r>
              <a:rPr lang="en-CA" sz="2000" dirty="0">
                <a:latin typeface="Times New Roman" panose="02020603050405020304" pitchFamily="18" charset="0"/>
                <a:cs typeface="Times New Roman" panose="02020603050405020304" pitchFamily="18" charset="0"/>
              </a:rPr>
              <a:t> edition). Sage Publications.</a:t>
            </a:r>
            <a:endParaRPr lang="en-US" sz="2000" dirty="0">
              <a:latin typeface="Times New Roman" panose="02020603050405020304" pitchFamily="18" charset="0"/>
              <a:cs typeface="Times New Roman" panose="02020603050405020304" pitchFamily="18" charset="0"/>
            </a:endParaRPr>
          </a:p>
          <a:p>
            <a:pPr marL="0" indent="0">
              <a:buNone/>
            </a:pPr>
            <a:endParaRPr lang="en-US" sz="1400" b="1" dirty="0">
              <a:latin typeface="Times New Roman" panose="02020603050405020304" pitchFamily="18" charset="0"/>
              <a:cs typeface="Times New Roman" panose="02020603050405020304" pitchFamily="18" charset="0"/>
            </a:endParaRPr>
          </a:p>
          <a:p>
            <a:pPr marL="0" indent="0">
              <a:buNone/>
            </a:pP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811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How important is the title of your paper/article? </a:t>
            </a:r>
          </a:p>
          <a:p>
            <a:endParaRPr lang="en-US" sz="2000" b="1" dirty="0"/>
          </a:p>
          <a:p>
            <a:pPr marL="0" indent="0">
              <a:buNone/>
            </a:pPr>
            <a:r>
              <a:rPr lang="en-US" sz="2000" dirty="0"/>
              <a:t>Kent-Wilkinson, A. (1993). After the crime, before the trial</a:t>
            </a:r>
            <a:r>
              <a:rPr lang="en-US" sz="2000" i="1" dirty="0"/>
              <a:t>. </a:t>
            </a:r>
          </a:p>
          <a:p>
            <a:pPr marL="0" indent="0">
              <a:buNone/>
            </a:pPr>
            <a:r>
              <a:rPr lang="en-US" sz="2000" i="1" dirty="0"/>
              <a:t>             Canadian Nurse, 89</a:t>
            </a:r>
            <a:r>
              <a:rPr lang="en-US" sz="2000" dirty="0"/>
              <a:t>(11), 23–26.</a:t>
            </a:r>
          </a:p>
          <a:p>
            <a:endParaRPr lang="en-US" sz="2000" dirty="0"/>
          </a:p>
          <a:p>
            <a:pPr marL="0" indent="0">
              <a:buNone/>
            </a:pPr>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Title of your Paper  </a:t>
            </a:r>
          </a:p>
        </p:txBody>
      </p:sp>
    </p:spTree>
    <p:extLst>
      <p:ext uri="{BB962C8B-B14F-4D97-AF65-F5344CB8AC3E}">
        <p14:creationId xmlns:p14="http://schemas.microsoft.com/office/powerpoint/2010/main" val="281306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250825" y="620713"/>
            <a:ext cx="8672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20754C"/>
                </a:solidFill>
                <a:latin typeface="Calibri" panose="020F0502020204030204" pitchFamily="34" charset="0"/>
              </a:rPr>
              <a:t>Garden River First Nation, near Sault Ste. Marie,  Ontario</a:t>
            </a:r>
          </a:p>
          <a:p>
            <a:pPr>
              <a:spcBef>
                <a:spcPct val="0"/>
              </a:spcBef>
              <a:buFontTx/>
              <a:buNone/>
            </a:pPr>
            <a:r>
              <a:rPr lang="en-US" altLang="en-US" sz="2800">
                <a:solidFill>
                  <a:srgbClr val="20754C"/>
                </a:solidFill>
                <a:latin typeface="Calibri" panose="020F0502020204030204" pitchFamily="34" charset="0"/>
              </a:rPr>
              <a:t>(near where I grew up) </a:t>
            </a:r>
          </a:p>
          <a:p>
            <a:pPr>
              <a:spcBef>
                <a:spcPct val="0"/>
              </a:spcBef>
              <a:buFontTx/>
              <a:buNone/>
            </a:pPr>
            <a:r>
              <a:rPr lang="en-US" altLang="en-US" sz="2800">
                <a:solidFill>
                  <a:srgbClr val="20754C"/>
                </a:solidFill>
                <a:latin typeface="Calibri" panose="020F0502020204030204" pitchFamily="34" charset="0"/>
                <a:cs typeface="Calibri" panose="020F0502020204030204" pitchFamily="34" charset="0"/>
                <a:hlinkClick r:id="rId2"/>
              </a:rPr>
              <a:t>Robinson Huron Treaty</a:t>
            </a:r>
            <a:r>
              <a:rPr lang="en-US" altLang="en-US" sz="2800">
                <a:solidFill>
                  <a:srgbClr val="20754C"/>
                </a:solidFill>
                <a:latin typeface="Calibri" panose="020F0502020204030204" pitchFamily="34" charset="0"/>
                <a:cs typeface="Calibri" panose="020F0502020204030204" pitchFamily="34" charset="0"/>
              </a:rPr>
              <a:t> in 1850, Ojibwa band</a:t>
            </a:r>
          </a:p>
        </p:txBody>
      </p:sp>
      <p:pic>
        <p:nvPicPr>
          <p:cNvPr id="7172" name="Picture 2" descr="https://upload.wikimedia.org/wikipedia/commons/thumb/e/ec/This_Is_Indian_land_1.JPG/220px-This_Is_Indian_land_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481" y="2286000"/>
            <a:ext cx="65532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970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How important is the title of your paper/article? </a:t>
            </a:r>
          </a:p>
          <a:p>
            <a:endParaRPr lang="en-US" sz="2000" b="1" dirty="0"/>
          </a:p>
          <a:p>
            <a:pPr marL="0" indent="0">
              <a:buNone/>
            </a:pPr>
            <a:r>
              <a:rPr lang="en-US" sz="2000" dirty="0"/>
              <a:t>Kent-Wilkinson, A. (1993). After the crime, before the trial</a:t>
            </a:r>
            <a:r>
              <a:rPr lang="en-US" sz="2000" i="1" dirty="0"/>
              <a:t>. </a:t>
            </a:r>
          </a:p>
          <a:p>
            <a:pPr marL="0" indent="0">
              <a:buNone/>
            </a:pPr>
            <a:r>
              <a:rPr lang="en-US" sz="2000" i="1" dirty="0"/>
              <a:t>             Canadian Nurse, 89</a:t>
            </a:r>
            <a:r>
              <a:rPr lang="en-US" sz="2000" dirty="0"/>
              <a:t>(11), 23–26.</a:t>
            </a:r>
          </a:p>
          <a:p>
            <a:endParaRPr lang="en-US" sz="2000" dirty="0"/>
          </a:p>
          <a:p>
            <a:r>
              <a:rPr lang="en-US" sz="2000" dirty="0">
                <a:solidFill>
                  <a:srgbClr val="002060"/>
                </a:solidFill>
              </a:rPr>
              <a:t>Does the title reflect what the paper is about?</a:t>
            </a:r>
          </a:p>
          <a:p>
            <a:r>
              <a:rPr lang="en-US" sz="2000" dirty="0">
                <a:solidFill>
                  <a:srgbClr val="002060"/>
                </a:solidFill>
              </a:rPr>
              <a:t>Is this article about nursing? </a:t>
            </a:r>
          </a:p>
          <a:p>
            <a:pPr marL="0" indent="0">
              <a:buNone/>
            </a:pPr>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Title of your Paper  </a:t>
            </a:r>
          </a:p>
        </p:txBody>
      </p:sp>
    </p:spTree>
    <p:extLst>
      <p:ext uri="{BB962C8B-B14F-4D97-AF65-F5344CB8AC3E}">
        <p14:creationId xmlns:p14="http://schemas.microsoft.com/office/powerpoint/2010/main" val="4106330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How important is the title of your paper/article? </a:t>
            </a:r>
          </a:p>
          <a:p>
            <a:endParaRPr lang="en-US" sz="2000" b="1" dirty="0"/>
          </a:p>
          <a:p>
            <a:pPr marL="0" indent="0">
              <a:buNone/>
            </a:pPr>
            <a:r>
              <a:rPr lang="en-US" sz="2000" dirty="0"/>
              <a:t>Kent-Wilkinson, A. (1993). After the crime, before the trial</a:t>
            </a:r>
            <a:r>
              <a:rPr lang="en-US" sz="2000" i="1" dirty="0"/>
              <a:t>. </a:t>
            </a:r>
          </a:p>
          <a:p>
            <a:pPr marL="0" indent="0">
              <a:buNone/>
            </a:pPr>
            <a:r>
              <a:rPr lang="en-US" sz="2000" i="1" dirty="0"/>
              <a:t>             Canadian Nurse, 89</a:t>
            </a:r>
            <a:r>
              <a:rPr lang="en-US" sz="2000" dirty="0"/>
              <a:t>(11), 23–26.</a:t>
            </a:r>
          </a:p>
          <a:p>
            <a:endParaRPr lang="en-US" sz="2000" dirty="0"/>
          </a:p>
          <a:p>
            <a:r>
              <a:rPr lang="en-US" sz="2000" dirty="0">
                <a:solidFill>
                  <a:srgbClr val="002060"/>
                </a:solidFill>
              </a:rPr>
              <a:t>Does the title reflect what the paper is about?</a:t>
            </a:r>
          </a:p>
          <a:p>
            <a:r>
              <a:rPr lang="en-US" sz="2000" dirty="0">
                <a:solidFill>
                  <a:srgbClr val="002060"/>
                </a:solidFill>
              </a:rPr>
              <a:t>Is this article about nursing? </a:t>
            </a:r>
          </a:p>
          <a:p>
            <a:r>
              <a:rPr lang="en-US" sz="2000" dirty="0">
                <a:solidFill>
                  <a:srgbClr val="002060"/>
                </a:solidFill>
              </a:rPr>
              <a:t>Would this article come up in a nursing or health database?</a:t>
            </a:r>
          </a:p>
          <a:p>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Title of your Paper  </a:t>
            </a:r>
          </a:p>
        </p:txBody>
      </p:sp>
    </p:spTree>
    <p:extLst>
      <p:ext uri="{BB962C8B-B14F-4D97-AF65-F5344CB8AC3E}">
        <p14:creationId xmlns:p14="http://schemas.microsoft.com/office/powerpoint/2010/main" val="3937235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How important is the title of your paper/article? </a:t>
            </a:r>
          </a:p>
          <a:p>
            <a:endParaRPr lang="en-US" sz="2000" b="1" dirty="0"/>
          </a:p>
          <a:p>
            <a:pPr marL="0" indent="0">
              <a:buNone/>
            </a:pPr>
            <a:r>
              <a:rPr lang="en-US" sz="2000" dirty="0"/>
              <a:t>Kent-Wilkinson, A. (1993). After the crime, before the trial</a:t>
            </a:r>
            <a:r>
              <a:rPr lang="en-US" sz="2000" i="1" dirty="0"/>
              <a:t>. </a:t>
            </a:r>
          </a:p>
          <a:p>
            <a:pPr marL="0" indent="0">
              <a:buNone/>
            </a:pPr>
            <a:r>
              <a:rPr lang="en-US" sz="2000" i="1" dirty="0"/>
              <a:t>             Canadian Nurse, 89</a:t>
            </a:r>
            <a:r>
              <a:rPr lang="en-US" sz="2000" dirty="0"/>
              <a:t>(11), 23–26.</a:t>
            </a:r>
          </a:p>
          <a:p>
            <a:endParaRPr lang="en-US" sz="2000" dirty="0"/>
          </a:p>
          <a:p>
            <a:r>
              <a:rPr lang="en-US" sz="2000" dirty="0">
                <a:solidFill>
                  <a:srgbClr val="002060"/>
                </a:solidFill>
              </a:rPr>
              <a:t>Does the title reflect what the paper is about?</a:t>
            </a:r>
          </a:p>
          <a:p>
            <a:r>
              <a:rPr lang="en-US" sz="2000" dirty="0">
                <a:solidFill>
                  <a:srgbClr val="002060"/>
                </a:solidFill>
              </a:rPr>
              <a:t>Is this article about nursing? </a:t>
            </a:r>
          </a:p>
          <a:p>
            <a:r>
              <a:rPr lang="en-US" sz="2000" dirty="0">
                <a:solidFill>
                  <a:srgbClr val="002060"/>
                </a:solidFill>
              </a:rPr>
              <a:t>Would this article come up in a nursing or health database?</a:t>
            </a:r>
          </a:p>
          <a:p>
            <a:r>
              <a:rPr lang="en-US" sz="2000" dirty="0">
                <a:solidFill>
                  <a:srgbClr val="002060"/>
                </a:solidFill>
              </a:rPr>
              <a:t>Is this paper about the role of the nurse?</a:t>
            </a:r>
          </a:p>
          <a:p>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Title of your Paper  </a:t>
            </a:r>
          </a:p>
        </p:txBody>
      </p:sp>
    </p:spTree>
    <p:extLst>
      <p:ext uri="{BB962C8B-B14F-4D97-AF65-F5344CB8AC3E}">
        <p14:creationId xmlns:p14="http://schemas.microsoft.com/office/powerpoint/2010/main" val="53309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1" dirty="0"/>
              <a:t>How important is the title of your paper/article? </a:t>
            </a:r>
          </a:p>
          <a:p>
            <a:endParaRPr lang="en-US" sz="2000" b="1" dirty="0"/>
          </a:p>
          <a:p>
            <a:pPr marL="0" indent="0">
              <a:buNone/>
            </a:pPr>
            <a:r>
              <a:rPr lang="en-US" sz="2000" dirty="0"/>
              <a:t>Kent-Wilkinson, A. (1993). After the crime, before the trial</a:t>
            </a:r>
            <a:r>
              <a:rPr lang="en-US" sz="2000" i="1" dirty="0"/>
              <a:t>. </a:t>
            </a:r>
          </a:p>
          <a:p>
            <a:pPr marL="0" indent="0">
              <a:buNone/>
            </a:pPr>
            <a:r>
              <a:rPr lang="en-US" sz="2000" i="1" dirty="0"/>
              <a:t>             Canadian Nurse, 89</a:t>
            </a:r>
            <a:r>
              <a:rPr lang="en-US" sz="2000" dirty="0"/>
              <a:t>(11), 23–26.</a:t>
            </a:r>
          </a:p>
          <a:p>
            <a:endParaRPr lang="en-US" sz="2000" dirty="0"/>
          </a:p>
          <a:p>
            <a:r>
              <a:rPr lang="en-US" sz="2000" dirty="0">
                <a:solidFill>
                  <a:srgbClr val="002060"/>
                </a:solidFill>
              </a:rPr>
              <a:t>Does the title reflect what the paper is about?</a:t>
            </a:r>
          </a:p>
          <a:p>
            <a:r>
              <a:rPr lang="en-US" sz="2000" dirty="0">
                <a:solidFill>
                  <a:srgbClr val="002060"/>
                </a:solidFill>
              </a:rPr>
              <a:t>Is this article about nursing? </a:t>
            </a:r>
          </a:p>
          <a:p>
            <a:r>
              <a:rPr lang="en-US" sz="2000" dirty="0">
                <a:solidFill>
                  <a:srgbClr val="002060"/>
                </a:solidFill>
              </a:rPr>
              <a:t>Would this article come up in a nursing or health database?</a:t>
            </a:r>
          </a:p>
          <a:p>
            <a:r>
              <a:rPr lang="en-US" sz="2000" dirty="0">
                <a:solidFill>
                  <a:srgbClr val="002060"/>
                </a:solidFill>
              </a:rPr>
              <a:t>Is this paper about the role of the nurse?</a:t>
            </a:r>
          </a:p>
          <a:p>
            <a:pPr marL="0" indent="0">
              <a:buNone/>
            </a:pPr>
            <a:r>
              <a:rPr lang="en-US" sz="2000" b="1" dirty="0">
                <a:solidFill>
                  <a:srgbClr val="002060"/>
                </a:solidFill>
              </a:rPr>
              <a:t> Better title would have been:</a:t>
            </a:r>
          </a:p>
          <a:p>
            <a:pPr marL="0" indent="0">
              <a:buNone/>
            </a:pPr>
            <a:r>
              <a:rPr lang="en-US" sz="2000" dirty="0">
                <a:solidFill>
                  <a:srgbClr val="002060"/>
                </a:solidFill>
              </a:rPr>
              <a:t>         Forensic psychiatric nursing: The philosophy of our practice.   </a:t>
            </a:r>
          </a:p>
          <a:p>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Title of your Paper  </a:t>
            </a:r>
          </a:p>
        </p:txBody>
      </p:sp>
    </p:spTree>
    <p:extLst>
      <p:ext uri="{BB962C8B-B14F-4D97-AF65-F5344CB8AC3E}">
        <p14:creationId xmlns:p14="http://schemas.microsoft.com/office/powerpoint/2010/main" val="570556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References </a:t>
            </a:r>
          </a:p>
        </p:txBody>
      </p:sp>
      <p:sp>
        <p:nvSpPr>
          <p:cNvPr id="3" name="Content Placeholder 2"/>
          <p:cNvSpPr>
            <a:spLocks noGrp="1"/>
          </p:cNvSpPr>
          <p:nvPr>
            <p:ph idx="1"/>
          </p:nvPr>
        </p:nvSpPr>
        <p:spPr>
          <a:xfrm>
            <a:off x="228600" y="1447800"/>
            <a:ext cx="8839200" cy="5257800"/>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Reference</a:t>
            </a:r>
          </a:p>
          <a:p>
            <a:pPr marL="0" indent="0">
              <a:buNone/>
            </a:pPr>
            <a:r>
              <a:rPr lang="en-US" sz="2000" dirty="0">
                <a:latin typeface="Times New Roman" panose="02020603050405020304" pitchFamily="18" charset="0"/>
                <a:cs typeface="Times New Roman" panose="02020603050405020304" pitchFamily="18" charset="0"/>
              </a:rPr>
              <a:t>American Psychological Association. (2020). </a:t>
            </a:r>
            <a:r>
              <a:rPr lang="en-US" sz="2000" i="1" dirty="0">
                <a:latin typeface="Times New Roman" panose="02020603050405020304" pitchFamily="18" charset="0"/>
                <a:cs typeface="Times New Roman" panose="02020603050405020304" pitchFamily="18" charset="0"/>
              </a:rPr>
              <a:t>Publication manual of the </a:t>
            </a:r>
          </a:p>
          <a:p>
            <a:pPr marL="0" indent="0">
              <a:buNone/>
            </a:pPr>
            <a:r>
              <a:rPr lang="en-US" sz="2000" i="1" dirty="0">
                <a:latin typeface="Times New Roman" panose="02020603050405020304" pitchFamily="18" charset="0"/>
                <a:cs typeface="Times New Roman" panose="02020603050405020304" pitchFamily="18" charset="0"/>
              </a:rPr>
              <a:t>	American Psychological Association</a:t>
            </a:r>
            <a:r>
              <a:rPr lang="en-US" sz="2000" dirty="0">
                <a:latin typeface="Times New Roman" panose="02020603050405020304" pitchFamily="18" charset="0"/>
                <a:cs typeface="Times New Roman" panose="02020603050405020304" pitchFamily="18" charset="0"/>
              </a:rPr>
              <a:t> (7</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ed.). </a:t>
            </a:r>
            <a:endParaRPr lang="en-US" sz="2000" b="1" dirty="0">
              <a:latin typeface="Times New Roman" panose="02020603050405020304" pitchFamily="18" charset="0"/>
              <a:cs typeface="Times New Roman" panose="02020603050405020304" pitchFamily="18" charset="0"/>
            </a:endParaRPr>
          </a:p>
          <a:p>
            <a:pPr marL="0" indent="0">
              <a:buNone/>
            </a:pPr>
            <a:endParaRPr lang="en-US" sz="2000" b="1"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Parts of a Reference (books or reports)</a:t>
            </a:r>
          </a:p>
          <a:p>
            <a:r>
              <a:rPr lang="en-US" sz="2000" dirty="0">
                <a:latin typeface="Times New Roman" panose="02020603050405020304" pitchFamily="18" charset="0"/>
                <a:cs typeface="Times New Roman" panose="02020603050405020304" pitchFamily="18" charset="0"/>
              </a:rPr>
              <a:t>Author(s) (last name, first initials) </a:t>
            </a:r>
          </a:p>
          <a:p>
            <a:r>
              <a:rPr lang="en-US" sz="2000" dirty="0">
                <a:latin typeface="Times New Roman" panose="02020603050405020304" pitchFamily="18" charset="0"/>
                <a:cs typeface="Times New Roman" panose="02020603050405020304" pitchFamily="18" charset="0"/>
              </a:rPr>
              <a:t>(Year) (period before and after the year) </a:t>
            </a:r>
          </a:p>
          <a:p>
            <a:r>
              <a:rPr lang="en-US" sz="2000" i="1" dirty="0">
                <a:latin typeface="Times New Roman" panose="02020603050405020304" pitchFamily="18" charset="0"/>
                <a:cs typeface="Times New Roman" panose="02020603050405020304" pitchFamily="18" charset="0"/>
              </a:rPr>
              <a:t>Title of book or report (italic) </a:t>
            </a:r>
            <a:r>
              <a:rPr lang="en-US" sz="2000" dirty="0">
                <a:latin typeface="Times New Roman" panose="02020603050405020304" pitchFamily="18" charset="0"/>
                <a:cs typeface="Times New Roman" panose="02020603050405020304" pitchFamily="18" charset="0"/>
              </a:rPr>
              <a:t>(do not capitalize every word unless proper name)</a:t>
            </a:r>
          </a:p>
          <a:p>
            <a:r>
              <a:rPr lang="en-US" sz="2000" dirty="0">
                <a:latin typeface="Times New Roman" panose="02020603050405020304" pitchFamily="18" charset="0"/>
                <a:cs typeface="Times New Roman" panose="02020603050405020304" pitchFamily="18" charset="0"/>
              </a:rPr>
              <a:t>edition (parenthesis, small “e” for edition, capital “E” for Editors)   </a:t>
            </a:r>
          </a:p>
          <a:p>
            <a:r>
              <a:rPr lang="en-US" sz="2000" dirty="0">
                <a:latin typeface="Times New Roman" panose="02020603050405020304" pitchFamily="18" charset="0"/>
                <a:cs typeface="Times New Roman" panose="02020603050405020304" pitchFamily="18" charset="0"/>
              </a:rPr>
              <a:t>Publisher (unless the publisher is also same/as the author.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New recommendation</a:t>
            </a:r>
          </a:p>
          <a:p>
            <a:r>
              <a:rPr lang="en-US" sz="2000" dirty="0">
                <a:latin typeface="Times New Roman" panose="02020603050405020304" pitchFamily="18" charset="0"/>
                <a:cs typeface="Times New Roman" panose="02020603050405020304" pitchFamily="18" charset="0"/>
              </a:rPr>
              <a:t>APA citation should be included in the inside cover of every publication/report     </a:t>
            </a:r>
          </a:p>
        </p:txBody>
      </p:sp>
    </p:spTree>
    <p:extLst>
      <p:ext uri="{BB962C8B-B14F-4D97-AF65-F5344CB8AC3E}">
        <p14:creationId xmlns:p14="http://schemas.microsoft.com/office/powerpoint/2010/main" val="3946952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References </a:t>
            </a:r>
          </a:p>
        </p:txBody>
      </p:sp>
      <p:sp>
        <p:nvSpPr>
          <p:cNvPr id="3" name="Content Placeholder 2"/>
          <p:cNvSpPr>
            <a:spLocks noGrp="1"/>
          </p:cNvSpPr>
          <p:nvPr>
            <p:ph idx="1"/>
          </p:nvPr>
        </p:nvSpPr>
        <p:spPr>
          <a:xfrm>
            <a:off x="76200" y="1219200"/>
            <a:ext cx="8702675" cy="5486400"/>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Reference</a:t>
            </a:r>
          </a:p>
          <a:p>
            <a:pPr marL="0" indent="0">
              <a:buNone/>
            </a:pPr>
            <a:r>
              <a:rPr lang="en-US" sz="1600" dirty="0">
                <a:latin typeface="Times New Roman" panose="02020603050405020304" pitchFamily="18" charset="0"/>
                <a:cs typeface="Times New Roman" panose="02020603050405020304" pitchFamily="18" charset="0"/>
              </a:rPr>
              <a:t>Amundsen, C., &amp; Kent-Wilkinson, A. (2020, November 15). Prenatal evacuation: Addressing </a:t>
            </a:r>
          </a:p>
          <a:p>
            <a:pPr marL="0" indent="0">
              <a:buNone/>
            </a:pPr>
            <a:r>
              <a:rPr lang="en-US" sz="1600" dirty="0">
                <a:latin typeface="Times New Roman" panose="02020603050405020304" pitchFamily="18" charset="0"/>
                <a:cs typeface="Times New Roman" panose="02020603050405020304" pitchFamily="18" charset="0"/>
              </a:rPr>
              <a:t>       the birth customs and perinatal care needs of Indigenous women in Northern Canada. </a:t>
            </a:r>
          </a:p>
          <a:p>
            <a:pPr marL="0" indent="0">
              <a:buNone/>
            </a:pPr>
            <a:r>
              <a:rPr lang="en-US" sz="1600" i="1" dirty="0">
                <a:latin typeface="Times New Roman" panose="02020603050405020304" pitchFamily="18" charset="0"/>
                <a:cs typeface="Times New Roman" panose="02020603050405020304" pitchFamily="18" charset="0"/>
              </a:rPr>
              <a:t>       International Journal of Nursing Student Scholarship, 7</a:t>
            </a:r>
            <a:r>
              <a:rPr lang="en-US" sz="1600" dirty="0">
                <a:latin typeface="Times New Roman" panose="02020603050405020304" pitchFamily="18" charset="0"/>
                <a:cs typeface="Times New Roman" panose="02020603050405020304" pitchFamily="18" charset="0"/>
              </a:rPr>
              <a:t>(49), 1</a:t>
            </a:r>
            <a:r>
              <a:rPr lang="en-US" sz="1600" dirty="0"/>
              <a:t>–</a:t>
            </a:r>
            <a:r>
              <a:rPr lang="en-US" sz="1600" dirty="0">
                <a:latin typeface="Times New Roman" panose="02020603050405020304" pitchFamily="18" charset="0"/>
                <a:cs typeface="Times New Roman" panose="02020603050405020304" pitchFamily="18" charset="0"/>
              </a:rPr>
              <a:t>13.          </a:t>
            </a:r>
          </a:p>
          <a:p>
            <a:pPr marL="0" indent="0">
              <a:buNone/>
            </a:pPr>
            <a:r>
              <a:rPr lang="en-US" sz="1600" u="sng" dirty="0">
                <a:latin typeface="Times New Roman" panose="02020603050405020304" pitchFamily="18" charset="0"/>
                <a:cs typeface="Times New Roman" panose="02020603050405020304" pitchFamily="18" charset="0"/>
                <a:hlinkClick r:id="rId2"/>
              </a:rPr>
              <a:t>        https://journalhosting.ucalgary.ca/index.php/ijnss/article/view/71469</a:t>
            </a:r>
            <a:r>
              <a:rPr lang="en-US" sz="1600" dirty="0">
                <a:latin typeface="Times New Roman" panose="02020603050405020304" pitchFamily="18" charset="0"/>
                <a:cs typeface="Times New Roman" panose="02020603050405020304" pitchFamily="18" charset="0"/>
              </a:rPr>
              <a:t> </a:t>
            </a:r>
            <a:endParaRPr lang="en-US" sz="1600" dirty="0"/>
          </a:p>
          <a:p>
            <a:pPr marL="0" indent="0">
              <a:buNone/>
            </a:pPr>
            <a:r>
              <a:rPr lang="en-US" sz="1600" dirty="0">
                <a:latin typeface="Times New Roman" panose="02020603050405020304" pitchFamily="18" charset="0"/>
                <a:cs typeface="Times New Roman" panose="02020603050405020304" pitchFamily="18" charset="0"/>
              </a:rPr>
              <a:t>Luznar-Purdy, N., &amp; Kent-Wilkinson, A. (2021, May). A Japanese Canadian nurse reflects on</a:t>
            </a:r>
          </a:p>
          <a:p>
            <a:pPr marL="0" indent="0">
              <a:buNone/>
            </a:pPr>
            <a:r>
              <a:rPr lang="en-US" sz="1600" dirty="0">
                <a:latin typeface="Times New Roman" panose="02020603050405020304" pitchFamily="18" charset="0"/>
                <a:cs typeface="Times New Roman" panose="02020603050405020304" pitchFamily="18" charset="0"/>
              </a:rPr>
              <a:t>          cultural competency, humility, and safety in caring for an Indigenous patient.</a:t>
            </a:r>
          </a:p>
          <a:p>
            <a:pPr marL="0" indent="0">
              <a:buNone/>
            </a:pPr>
            <a:r>
              <a:rPr lang="en-US" sz="1600" i="1" dirty="0">
                <a:latin typeface="Times New Roman" panose="02020603050405020304" pitchFamily="18" charset="0"/>
                <a:cs typeface="Times New Roman" panose="02020603050405020304" pitchFamily="18" charset="0"/>
              </a:rPr>
              <a:t>          International Journal of Nursing Student Scholarship, 8</a:t>
            </a:r>
            <a:r>
              <a:rPr lang="en-US" sz="1600" dirty="0">
                <a:latin typeface="Times New Roman" panose="02020603050405020304" pitchFamily="18" charset="0"/>
                <a:cs typeface="Times New Roman" panose="02020603050405020304" pitchFamily="18" charset="0"/>
              </a:rPr>
              <a:t>(55), 1–16.</a:t>
            </a:r>
          </a:p>
          <a:p>
            <a:pPr marL="0" indent="0">
              <a:buNone/>
            </a:pPr>
            <a:r>
              <a:rPr lang="en-CA" sz="1600" dirty="0">
                <a:latin typeface="Times New Roman" panose="02020603050405020304" pitchFamily="18" charset="0"/>
                <a:cs typeface="Times New Roman" panose="02020603050405020304" pitchFamily="18" charset="0"/>
                <a:hlinkClick r:id="rId3"/>
              </a:rPr>
              <a:t>           </a:t>
            </a:r>
            <a:r>
              <a:rPr lang="en-CA" sz="1600" u="sng" dirty="0">
                <a:latin typeface="Times New Roman" panose="02020603050405020304" pitchFamily="18" charset="0"/>
                <a:cs typeface="Times New Roman" panose="02020603050405020304" pitchFamily="18" charset="0"/>
                <a:hlinkClick r:id="rId3"/>
              </a:rPr>
              <a:t>https://journalhosting.ucalgary.ca/index.php/ijnss/article/view/72642</a:t>
            </a:r>
            <a:endParaRPr lang="en-US" sz="1600" b="1" dirty="0">
              <a:latin typeface="Times New Roman" panose="02020603050405020304" pitchFamily="18" charset="0"/>
              <a:cs typeface="Times New Roman" panose="02020603050405020304" pitchFamily="18" charset="0"/>
            </a:endParaRPr>
          </a:p>
          <a:p>
            <a:pPr marL="0" indent="0">
              <a:buNone/>
            </a:pPr>
            <a:endParaRPr lang="en-US"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Parts of a Reference (Journal articles)</a:t>
            </a:r>
          </a:p>
          <a:p>
            <a:r>
              <a:rPr lang="en-US" sz="1600" dirty="0">
                <a:latin typeface="Times New Roman" panose="02020603050405020304" pitchFamily="18" charset="0"/>
                <a:cs typeface="Times New Roman" panose="02020603050405020304" pitchFamily="18" charset="0"/>
              </a:rPr>
              <a:t>Author(s) (last name, first initials) </a:t>
            </a:r>
          </a:p>
          <a:p>
            <a:r>
              <a:rPr lang="en-US" sz="1600" dirty="0">
                <a:latin typeface="Times New Roman" panose="02020603050405020304" pitchFamily="18" charset="0"/>
                <a:cs typeface="Times New Roman" panose="02020603050405020304" pitchFamily="18" charset="0"/>
              </a:rPr>
              <a:t>Year (period before and after the year) </a:t>
            </a:r>
          </a:p>
          <a:p>
            <a:r>
              <a:rPr lang="en-US" sz="1600" dirty="0">
                <a:latin typeface="Times New Roman" panose="02020603050405020304" pitchFamily="18" charset="0"/>
                <a:cs typeface="Times New Roman" panose="02020603050405020304" pitchFamily="18" charset="0"/>
              </a:rPr>
              <a:t>Title of article </a:t>
            </a:r>
          </a:p>
          <a:p>
            <a:r>
              <a:rPr lang="en-US" sz="1600" i="1" dirty="0">
                <a:latin typeface="Times New Roman" panose="02020603050405020304" pitchFamily="18" charset="0"/>
                <a:cs typeface="Times New Roman" panose="02020603050405020304" pitchFamily="18" charset="0"/>
              </a:rPr>
              <a:t>Title of Journal </a:t>
            </a:r>
            <a:r>
              <a:rPr lang="en-US" sz="1600" dirty="0">
                <a:latin typeface="Times New Roman" panose="02020603050405020304" pitchFamily="18" charset="0"/>
                <a:cs typeface="Times New Roman" panose="02020603050405020304" pitchFamily="18" charset="0"/>
              </a:rPr>
              <a:t>(italic) (capitalize journal title)</a:t>
            </a:r>
          </a:p>
          <a:p>
            <a:r>
              <a:rPr lang="en-US" sz="1600" i="1" dirty="0">
                <a:latin typeface="Times New Roman" panose="02020603050405020304" pitchFamily="18" charset="0"/>
                <a:cs typeface="Times New Roman" panose="02020603050405020304" pitchFamily="18" charset="0"/>
              </a:rPr>
              <a:t>Volume</a:t>
            </a:r>
            <a:r>
              <a:rPr lang="en-US" sz="1600" dirty="0">
                <a:latin typeface="Times New Roman" panose="02020603050405020304" pitchFamily="18" charset="0"/>
                <a:cs typeface="Times New Roman" panose="02020603050405020304" pitchFamily="18" charset="0"/>
              </a:rPr>
              <a:t>(Number), page range. Italic volume only</a:t>
            </a:r>
          </a:p>
          <a:p>
            <a:r>
              <a:rPr lang="en-US" sz="1600" dirty="0">
                <a:latin typeface="Times New Roman" panose="02020603050405020304" pitchFamily="18" charset="0"/>
                <a:cs typeface="Times New Roman" panose="02020603050405020304" pitchFamily="18" charset="0"/>
              </a:rPr>
              <a:t>Include </a:t>
            </a:r>
            <a:r>
              <a:rPr lang="en-US" sz="1600" dirty="0" err="1">
                <a:latin typeface="Times New Roman" panose="02020603050405020304" pitchFamily="18" charset="0"/>
                <a:cs typeface="Times New Roman" panose="02020603050405020304" pitchFamily="18" charset="0"/>
              </a:rPr>
              <a:t>url</a:t>
            </a:r>
            <a:r>
              <a:rPr lang="en-US" sz="1600" dirty="0">
                <a:latin typeface="Times New Roman" panose="02020603050405020304" pitchFamily="18" charset="0"/>
                <a:cs typeface="Times New Roman" panose="02020603050405020304" pitchFamily="18" charset="0"/>
              </a:rPr>
              <a:t> or DOI link.  </a:t>
            </a:r>
            <a:r>
              <a:rPr lang="en-US" sz="1600" dirty="0">
                <a:latin typeface="Times New Roman" panose="02020603050405020304" pitchFamily="18" charset="0"/>
                <a:cs typeface="Times New Roman" panose="02020603050405020304" pitchFamily="18" charset="0"/>
                <a:hlinkClick r:id="rId4"/>
              </a:rPr>
              <a:t>http://dx.doi.org/</a:t>
            </a:r>
            <a:r>
              <a:rPr lang="en-US" sz="1600" dirty="0">
                <a:latin typeface="Times New Roman" panose="02020603050405020304" pitchFamily="18" charset="0"/>
                <a:cs typeface="Times New Roman" panose="02020603050405020304" pitchFamily="18" charset="0"/>
              </a:rPr>
              <a:t>  or </a:t>
            </a:r>
            <a:r>
              <a:rPr lang="en-US" sz="1600" dirty="0">
                <a:latin typeface="Times New Roman" panose="02020603050405020304" pitchFamily="18" charset="0"/>
                <a:cs typeface="Times New Roman" panose="02020603050405020304" pitchFamily="18" charset="0"/>
                <a:hlinkClick r:id="rId5"/>
              </a:rPr>
              <a:t>https://doi.org</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Use tab indent and consistent font – either Times Roman 12 font or Calibri 12 font </a:t>
            </a:r>
          </a:p>
          <a:p>
            <a:pPr marL="0" indent="0">
              <a:buNone/>
            </a:pP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3519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000" b="1" dirty="0"/>
          </a:p>
          <a:p>
            <a:pPr marL="0" indent="0">
              <a:buNone/>
            </a:pPr>
            <a:r>
              <a:rPr lang="en-US" sz="2400" dirty="0"/>
              <a:t>Is the APA Correct? </a:t>
            </a:r>
          </a:p>
          <a:p>
            <a:pPr marL="0" indent="0">
              <a:buNone/>
            </a:pPr>
            <a:endParaRPr lang="en-US" sz="2400" dirty="0"/>
          </a:p>
          <a:p>
            <a:pPr marL="0" indent="0">
              <a:buNone/>
            </a:pPr>
            <a:r>
              <a:rPr lang="en-US" sz="2400" dirty="0"/>
              <a:t>Kent-Wilkinson, A (1993). </a:t>
            </a:r>
            <a:r>
              <a:rPr lang="en-US" sz="2400" i="1" dirty="0"/>
              <a:t>After the crime, before the trial. </a:t>
            </a:r>
          </a:p>
          <a:p>
            <a:pPr marL="0" indent="0">
              <a:buNone/>
            </a:pPr>
            <a:r>
              <a:rPr lang="en-US" sz="2400" i="1" dirty="0"/>
              <a:t>             </a:t>
            </a:r>
            <a:r>
              <a:rPr lang="en-US" sz="2400" dirty="0"/>
              <a:t>Canadian Nurse, 89 (11), 23-26</a:t>
            </a:r>
          </a:p>
          <a:p>
            <a:pPr marL="0" indent="0">
              <a:buNone/>
            </a:pPr>
            <a:endParaRPr lang="en-US" sz="2000" b="1" dirty="0"/>
          </a:p>
          <a:p>
            <a:pPr marL="0" indent="0">
              <a:buNone/>
            </a:pPr>
            <a:endParaRPr lang="en-US" sz="2000" b="1" dirty="0"/>
          </a:p>
          <a:p>
            <a:endParaRPr lang="en-US" sz="2000" dirty="0"/>
          </a:p>
          <a:p>
            <a:pPr marL="0" indent="0">
              <a:buNone/>
            </a:pPr>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APA Common Errors </a:t>
            </a:r>
          </a:p>
        </p:txBody>
      </p:sp>
    </p:spTree>
    <p:extLst>
      <p:ext uri="{BB962C8B-B14F-4D97-AF65-F5344CB8AC3E}">
        <p14:creationId xmlns:p14="http://schemas.microsoft.com/office/powerpoint/2010/main" val="2548936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000" b="1" dirty="0"/>
          </a:p>
          <a:p>
            <a:pPr marL="0" indent="0">
              <a:buNone/>
            </a:pPr>
            <a:r>
              <a:rPr lang="en-US" sz="2400" dirty="0"/>
              <a:t>Is the APA Correct?  </a:t>
            </a:r>
            <a:r>
              <a:rPr lang="en-US" sz="2400" dirty="0">
                <a:solidFill>
                  <a:srgbClr val="C00000"/>
                </a:solidFill>
              </a:rPr>
              <a:t>Where are the 7 main errors?</a:t>
            </a:r>
          </a:p>
          <a:p>
            <a:pPr marL="0" indent="0">
              <a:buNone/>
            </a:pPr>
            <a:endParaRPr lang="en-US" sz="2400" dirty="0"/>
          </a:p>
          <a:p>
            <a:pPr marL="0" indent="0">
              <a:buNone/>
            </a:pPr>
            <a:r>
              <a:rPr lang="en-US" sz="2400" dirty="0"/>
              <a:t>Kent-Wilkinson, A (1993). </a:t>
            </a:r>
            <a:r>
              <a:rPr lang="en-US" sz="2400" i="1" dirty="0"/>
              <a:t>After the crime, before the trial. </a:t>
            </a:r>
          </a:p>
          <a:p>
            <a:pPr marL="0" indent="0">
              <a:buNone/>
            </a:pPr>
            <a:r>
              <a:rPr lang="en-US" sz="2400" i="1" dirty="0"/>
              <a:t>             </a:t>
            </a:r>
            <a:r>
              <a:rPr lang="en-US" sz="2400" dirty="0"/>
              <a:t>Canadian Nurse, 89 (11), 23-26</a:t>
            </a:r>
          </a:p>
          <a:p>
            <a:pPr marL="0" indent="0">
              <a:buNone/>
            </a:pPr>
            <a:endParaRPr lang="en-US" sz="2000" b="1" dirty="0"/>
          </a:p>
          <a:p>
            <a:pPr marL="0" indent="0">
              <a:buNone/>
            </a:pPr>
            <a:endParaRPr lang="en-US" sz="2000" b="1" dirty="0"/>
          </a:p>
          <a:p>
            <a:endParaRPr lang="en-US" sz="2000" dirty="0"/>
          </a:p>
          <a:p>
            <a:pPr marL="0" indent="0">
              <a:buNone/>
            </a:pPr>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APA Common Errors </a:t>
            </a:r>
          </a:p>
        </p:txBody>
      </p:sp>
    </p:spTree>
    <p:extLst>
      <p:ext uri="{BB962C8B-B14F-4D97-AF65-F5344CB8AC3E}">
        <p14:creationId xmlns:p14="http://schemas.microsoft.com/office/powerpoint/2010/main" val="549974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000" b="1" dirty="0"/>
          </a:p>
          <a:p>
            <a:pPr marL="0" indent="0">
              <a:buNone/>
            </a:pPr>
            <a:r>
              <a:rPr lang="en-US" sz="2400" dirty="0"/>
              <a:t>Is the APA Correct?  </a:t>
            </a:r>
            <a:r>
              <a:rPr lang="en-US" sz="2400" dirty="0">
                <a:solidFill>
                  <a:srgbClr val="C00000"/>
                </a:solidFill>
              </a:rPr>
              <a:t>Where are the 7 main errors?</a:t>
            </a:r>
          </a:p>
          <a:p>
            <a:pPr marL="0" indent="0">
              <a:buNone/>
            </a:pPr>
            <a:endParaRPr lang="en-US" sz="2400" dirty="0"/>
          </a:p>
          <a:p>
            <a:pPr marL="0" indent="0">
              <a:buNone/>
            </a:pPr>
            <a:r>
              <a:rPr lang="en-US" sz="2400" dirty="0"/>
              <a:t>Kent-Wilkinson, </a:t>
            </a:r>
            <a:r>
              <a:rPr lang="en-US" sz="2400" dirty="0">
                <a:solidFill>
                  <a:srgbClr val="C00000"/>
                </a:solidFill>
              </a:rPr>
              <a:t>A (</a:t>
            </a:r>
            <a:r>
              <a:rPr lang="en-US" sz="2400" dirty="0"/>
              <a:t>1993). </a:t>
            </a:r>
            <a:r>
              <a:rPr lang="en-US" sz="2400" i="1" dirty="0">
                <a:solidFill>
                  <a:srgbClr val="C00000"/>
                </a:solidFill>
              </a:rPr>
              <a:t>After the crime, before the trial. </a:t>
            </a:r>
          </a:p>
          <a:p>
            <a:pPr marL="0" indent="0">
              <a:buNone/>
            </a:pPr>
            <a:r>
              <a:rPr lang="en-US" sz="2400" i="1" dirty="0"/>
              <a:t>             </a:t>
            </a:r>
            <a:r>
              <a:rPr lang="en-US" sz="2400" dirty="0"/>
              <a:t>Canadian Nurse, 8</a:t>
            </a:r>
            <a:r>
              <a:rPr lang="en-US" sz="2400" dirty="0">
                <a:solidFill>
                  <a:srgbClr val="C00000"/>
                </a:solidFill>
              </a:rPr>
              <a:t>9 (</a:t>
            </a:r>
            <a:r>
              <a:rPr lang="en-US" sz="2400" dirty="0"/>
              <a:t>11), 23</a:t>
            </a:r>
            <a:r>
              <a:rPr lang="en-US" sz="2400" dirty="0">
                <a:solidFill>
                  <a:srgbClr val="C00000"/>
                </a:solidFill>
              </a:rPr>
              <a:t>-</a:t>
            </a:r>
            <a:r>
              <a:rPr lang="en-US" sz="2400" dirty="0"/>
              <a:t>26  </a:t>
            </a:r>
            <a:r>
              <a:rPr lang="en-US" sz="2400" dirty="0">
                <a:solidFill>
                  <a:srgbClr val="C00000"/>
                </a:solidFill>
              </a:rPr>
              <a:t>no period at the end</a:t>
            </a:r>
          </a:p>
          <a:p>
            <a:pPr marL="0" indent="0">
              <a:buNone/>
            </a:pPr>
            <a:endParaRPr lang="en-US" sz="2400" b="1" dirty="0"/>
          </a:p>
          <a:p>
            <a:pPr marL="0" indent="0">
              <a:buNone/>
            </a:pPr>
            <a:endParaRPr lang="en-US" sz="2400" b="1" dirty="0"/>
          </a:p>
          <a:p>
            <a:endParaRPr lang="en-US" sz="2400" dirty="0"/>
          </a:p>
          <a:p>
            <a:pPr marL="0" indent="0">
              <a:buNone/>
            </a:pPr>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APA Common Errors </a:t>
            </a:r>
          </a:p>
        </p:txBody>
      </p:sp>
    </p:spTree>
    <p:extLst>
      <p:ext uri="{BB962C8B-B14F-4D97-AF65-F5344CB8AC3E}">
        <p14:creationId xmlns:p14="http://schemas.microsoft.com/office/powerpoint/2010/main" val="2713904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000" b="1" dirty="0"/>
          </a:p>
          <a:p>
            <a:pPr marL="0" indent="0">
              <a:buNone/>
            </a:pPr>
            <a:r>
              <a:rPr lang="en-US" sz="2400" b="1" dirty="0"/>
              <a:t>Incorrect APA</a:t>
            </a:r>
          </a:p>
          <a:p>
            <a:pPr marL="0" indent="0">
              <a:buNone/>
            </a:pPr>
            <a:r>
              <a:rPr lang="en-US" sz="2400" dirty="0"/>
              <a:t>Kent-Wilkinson, A (1993). </a:t>
            </a:r>
            <a:r>
              <a:rPr lang="en-US" sz="2400" i="1" dirty="0"/>
              <a:t>After the crime, before the trial. </a:t>
            </a:r>
          </a:p>
          <a:p>
            <a:pPr marL="0" indent="0">
              <a:buNone/>
            </a:pPr>
            <a:r>
              <a:rPr lang="en-US" sz="2400" i="1" dirty="0"/>
              <a:t>             </a:t>
            </a:r>
            <a:r>
              <a:rPr lang="en-US" sz="2400" dirty="0"/>
              <a:t>Canadian Nurse, 89 (11), 23-26</a:t>
            </a:r>
          </a:p>
          <a:p>
            <a:pPr marL="0" indent="0">
              <a:buNone/>
            </a:pPr>
            <a:endParaRPr lang="en-US" sz="2400" b="1" dirty="0"/>
          </a:p>
          <a:p>
            <a:pPr marL="0" indent="0">
              <a:buNone/>
            </a:pPr>
            <a:endParaRPr lang="en-US" sz="2400" b="1" dirty="0"/>
          </a:p>
          <a:p>
            <a:pPr marL="0" indent="0">
              <a:buNone/>
            </a:pPr>
            <a:r>
              <a:rPr lang="en-US" sz="2400" b="1" dirty="0"/>
              <a:t>Correct APA</a:t>
            </a:r>
          </a:p>
          <a:p>
            <a:pPr marL="0" indent="0">
              <a:buNone/>
            </a:pPr>
            <a:r>
              <a:rPr lang="en-US" sz="2400" dirty="0"/>
              <a:t>Kent-Wilkinson, A. (1993). After the crime, before the trial</a:t>
            </a:r>
            <a:r>
              <a:rPr lang="en-US" sz="2400" i="1" dirty="0"/>
              <a:t>. </a:t>
            </a:r>
          </a:p>
          <a:p>
            <a:pPr marL="0" indent="0">
              <a:buNone/>
            </a:pPr>
            <a:r>
              <a:rPr lang="en-US" sz="2400" i="1" dirty="0"/>
              <a:t>             Canadian Nurse, 89</a:t>
            </a:r>
            <a:r>
              <a:rPr lang="en-US" sz="2400" dirty="0"/>
              <a:t>(11), 23–26.</a:t>
            </a:r>
          </a:p>
          <a:p>
            <a:endParaRPr lang="en-US" sz="2000" dirty="0"/>
          </a:p>
          <a:p>
            <a:pPr marL="0" indent="0">
              <a:buNone/>
            </a:pPr>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APA Common Errors </a:t>
            </a:r>
          </a:p>
        </p:txBody>
      </p:sp>
    </p:spTree>
    <p:extLst>
      <p:ext uri="{BB962C8B-B14F-4D97-AF65-F5344CB8AC3E}">
        <p14:creationId xmlns:p14="http://schemas.microsoft.com/office/powerpoint/2010/main" val="10329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Saskatchewan</a:t>
            </a:r>
          </a:p>
        </p:txBody>
      </p:sp>
      <p:pic>
        <p:nvPicPr>
          <p:cNvPr id="4" name="Picture 6" desc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430" y="1600200"/>
            <a:ext cx="691661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667000" y="4038600"/>
            <a:ext cx="903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CA" altLang="en-US" sz="4400" dirty="0">
              <a:solidFill>
                <a:schemeClr val="tx2"/>
              </a:solidFill>
            </a:endParaRPr>
          </a:p>
          <a:p>
            <a:pPr algn="ctr">
              <a:spcBef>
                <a:spcPct val="0"/>
              </a:spcBef>
              <a:buFontTx/>
              <a:buNone/>
            </a:pPr>
            <a:r>
              <a:rPr lang="en-CA" altLang="en-US" sz="4400" dirty="0">
                <a:solidFill>
                  <a:schemeClr val="tx2"/>
                </a:solidFill>
              </a:rPr>
              <a:t>*</a:t>
            </a:r>
          </a:p>
        </p:txBody>
      </p:sp>
      <p:sp>
        <p:nvSpPr>
          <p:cNvPr id="6" name="Title 1"/>
          <p:cNvSpPr txBox="1">
            <a:spLocks/>
          </p:cNvSpPr>
          <p:nvPr/>
        </p:nvSpPr>
        <p:spPr bwMode="auto">
          <a:xfrm>
            <a:off x="4419600" y="5257800"/>
            <a:ext cx="1143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CA" altLang="en-US" sz="4400" dirty="0">
                <a:solidFill>
                  <a:schemeClr val="tx2"/>
                </a:solidFill>
              </a:rPr>
              <a:t> *</a:t>
            </a:r>
          </a:p>
        </p:txBody>
      </p:sp>
      <p:sp>
        <p:nvSpPr>
          <p:cNvPr id="7" name="Title 1"/>
          <p:cNvSpPr txBox="1">
            <a:spLocks/>
          </p:cNvSpPr>
          <p:nvPr/>
        </p:nvSpPr>
        <p:spPr bwMode="auto">
          <a:xfrm>
            <a:off x="2209800" y="4038600"/>
            <a:ext cx="457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CA" altLang="en-US" sz="4400" dirty="0">
                <a:solidFill>
                  <a:schemeClr val="tx2"/>
                </a:solidFill>
              </a:rPr>
              <a:t> *</a:t>
            </a:r>
          </a:p>
        </p:txBody>
      </p:sp>
    </p:spTree>
    <p:extLst>
      <p:ext uri="{BB962C8B-B14F-4D97-AF65-F5344CB8AC3E}">
        <p14:creationId xmlns:p14="http://schemas.microsoft.com/office/powerpoint/2010/main" val="1883038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000" b="1" dirty="0"/>
          </a:p>
          <a:p>
            <a:pPr marL="0" indent="0">
              <a:buNone/>
            </a:pPr>
            <a:r>
              <a:rPr lang="en-US" sz="2400" b="1" dirty="0"/>
              <a:t>Incorrect APA</a:t>
            </a:r>
          </a:p>
          <a:p>
            <a:pPr marL="0" indent="0">
              <a:buNone/>
            </a:pPr>
            <a:r>
              <a:rPr lang="en-US" sz="2400" dirty="0"/>
              <a:t>Kent-Wilkinson, A (1993). </a:t>
            </a:r>
            <a:r>
              <a:rPr lang="en-US" sz="2400" i="1" dirty="0"/>
              <a:t>After the crime, before the trial. </a:t>
            </a:r>
          </a:p>
          <a:p>
            <a:pPr marL="0" indent="0">
              <a:buNone/>
            </a:pPr>
            <a:r>
              <a:rPr lang="en-US" sz="2400" i="1" dirty="0"/>
              <a:t>             </a:t>
            </a:r>
            <a:r>
              <a:rPr lang="en-US" sz="2400" dirty="0"/>
              <a:t>Canadian Nurse, 89 (11), 23-26</a:t>
            </a:r>
          </a:p>
          <a:p>
            <a:pPr marL="0" indent="0">
              <a:buNone/>
            </a:pPr>
            <a:endParaRPr lang="en-US" sz="2400" b="1" dirty="0"/>
          </a:p>
          <a:p>
            <a:pPr marL="0" indent="0">
              <a:buNone/>
            </a:pPr>
            <a:endParaRPr lang="en-US" sz="2400" b="1" dirty="0"/>
          </a:p>
          <a:p>
            <a:pPr marL="0" indent="0">
              <a:buNone/>
            </a:pPr>
            <a:r>
              <a:rPr lang="en-US" sz="2400" b="1" dirty="0"/>
              <a:t>Correct APA</a:t>
            </a:r>
          </a:p>
          <a:p>
            <a:pPr marL="0" indent="0">
              <a:buNone/>
            </a:pPr>
            <a:r>
              <a:rPr lang="en-US" sz="2400" dirty="0"/>
              <a:t>Kent-Wilkinson, A. (1993). After the crime, before the trial</a:t>
            </a:r>
            <a:r>
              <a:rPr lang="en-US" sz="2400" i="1" dirty="0"/>
              <a:t>. </a:t>
            </a:r>
          </a:p>
          <a:p>
            <a:pPr marL="0" indent="0">
              <a:buNone/>
            </a:pPr>
            <a:r>
              <a:rPr lang="en-US" sz="2400" i="1" dirty="0"/>
              <a:t>             Canadian Nurse, 89</a:t>
            </a:r>
            <a:r>
              <a:rPr lang="en-US" sz="2400" dirty="0"/>
              <a:t>(11), 23–26.</a:t>
            </a:r>
          </a:p>
          <a:p>
            <a:endParaRPr lang="en-US" sz="2000" dirty="0"/>
          </a:p>
          <a:p>
            <a:pPr marL="0" indent="0">
              <a:buNone/>
            </a:pPr>
            <a:endParaRPr lang="en-US" sz="2000" dirty="0"/>
          </a:p>
          <a:p>
            <a:endParaRPr lang="en-US" sz="2000" dirty="0"/>
          </a:p>
          <a:p>
            <a:endParaRPr lang="en-US" sz="2000" dirty="0"/>
          </a:p>
        </p:txBody>
      </p:sp>
      <p:sp>
        <p:nvSpPr>
          <p:cNvPr id="3" name="Title 2"/>
          <p:cNvSpPr>
            <a:spLocks noGrp="1"/>
          </p:cNvSpPr>
          <p:nvPr>
            <p:ph type="title"/>
          </p:nvPr>
        </p:nvSpPr>
        <p:spPr/>
        <p:txBody>
          <a:bodyPr/>
          <a:lstStyle/>
          <a:p>
            <a:r>
              <a:rPr lang="en-US" sz="2000" b="1" dirty="0"/>
              <a:t>APA Common Errors </a:t>
            </a:r>
          </a:p>
        </p:txBody>
      </p:sp>
    </p:spTree>
    <p:extLst>
      <p:ext uri="{BB962C8B-B14F-4D97-AF65-F5344CB8AC3E}">
        <p14:creationId xmlns:p14="http://schemas.microsoft.com/office/powerpoint/2010/main" val="1820363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4000" dirty="0"/>
              <a:t>APA Tips 1-33, </a:t>
            </a:r>
            <a:br>
              <a:rPr lang="en-US" sz="4000" dirty="0"/>
            </a:br>
            <a:r>
              <a:rPr lang="en-US" sz="4000" dirty="0"/>
              <a:t>Checklist Most Common Errors </a:t>
            </a:r>
          </a:p>
        </p:txBody>
      </p:sp>
      <p:sp>
        <p:nvSpPr>
          <p:cNvPr id="3" name="Content Placeholder 2"/>
          <p:cNvSpPr>
            <a:spLocks noGrp="1"/>
          </p:cNvSpPr>
          <p:nvPr>
            <p:ph idx="1"/>
          </p:nvPr>
        </p:nvSpPr>
        <p:spPr/>
        <p:txBody>
          <a:bodyPr/>
          <a:lstStyle/>
          <a:p>
            <a:endParaRPr lang="en-US" sz="4000" dirty="0"/>
          </a:p>
          <a:p>
            <a:r>
              <a:rPr lang="en-US" sz="4000" dirty="0"/>
              <a:t>Handout</a:t>
            </a:r>
          </a:p>
          <a:p>
            <a:r>
              <a:rPr lang="en-US" sz="2000" dirty="0"/>
              <a:t>#01-04, APA Cover &amp; Abstract Page </a:t>
            </a:r>
          </a:p>
          <a:p>
            <a:r>
              <a:rPr lang="en-US" sz="2000" dirty="0"/>
              <a:t>#05-08, APA Body of Paper: Title, Intro, level of heading </a:t>
            </a:r>
          </a:p>
          <a:p>
            <a:r>
              <a:rPr lang="en-US" sz="2000" dirty="0"/>
              <a:t>#09-19, APA Body of Paper: Reference citations; writing rules</a:t>
            </a:r>
          </a:p>
          <a:p>
            <a:r>
              <a:rPr lang="en-US" sz="2000" dirty="0"/>
              <a:t>#20-31, APA References Pages </a:t>
            </a:r>
          </a:p>
          <a:p>
            <a:r>
              <a:rPr lang="en-US" sz="2000" dirty="0"/>
              <a:t>#32 APA </a:t>
            </a:r>
            <a:r>
              <a:rPr lang="en-US" sz="2000" dirty="0" err="1"/>
              <a:t>Powerpoint</a:t>
            </a:r>
            <a:r>
              <a:rPr lang="en-US" sz="2000" dirty="0"/>
              <a:t> Presentations: Reference citations, &amp; List  </a:t>
            </a:r>
          </a:p>
          <a:p>
            <a:r>
              <a:rPr lang="en-US" sz="2000" dirty="0"/>
              <a:t>#33 Avoid Predatory Journals</a:t>
            </a:r>
            <a:endParaRPr lang="en-US" sz="2400" dirty="0"/>
          </a:p>
        </p:txBody>
      </p:sp>
    </p:spTree>
    <p:extLst>
      <p:ext uri="{BB962C8B-B14F-4D97-AF65-F5344CB8AC3E}">
        <p14:creationId xmlns:p14="http://schemas.microsoft.com/office/powerpoint/2010/main" val="986541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br>
              <a:rPr lang="en-US" dirty="0"/>
            </a:br>
            <a:r>
              <a:rPr lang="en-US" dirty="0"/>
              <a:t>            </a:t>
            </a:r>
            <a:r>
              <a:rPr lang="en-US" sz="3200" dirty="0"/>
              <a:t>APA Cover Page/Abstract/Font #1-4</a:t>
            </a:r>
            <a:br>
              <a:rPr lang="en-US" sz="3200" dirty="0"/>
            </a:br>
            <a:endParaRPr lang="en-US" sz="3200" dirty="0"/>
          </a:p>
        </p:txBody>
      </p:sp>
      <p:sp>
        <p:nvSpPr>
          <p:cNvPr id="3" name="Content Placeholder 2"/>
          <p:cNvSpPr>
            <a:spLocks noGrp="1"/>
          </p:cNvSpPr>
          <p:nvPr>
            <p:ph idx="1"/>
          </p:nvPr>
        </p:nvSpPr>
        <p:spPr>
          <a:xfrm>
            <a:off x="228600" y="1676400"/>
            <a:ext cx="8763000" cy="4495800"/>
          </a:xfrm>
        </p:spPr>
        <p:txBody>
          <a:bodyPr/>
          <a:lstStyle/>
          <a:p>
            <a:r>
              <a:rPr lang="en-US" sz="2000" dirty="0"/>
              <a:t>APA Tips # 1a           Title on Cover page</a:t>
            </a:r>
          </a:p>
          <a:p>
            <a:r>
              <a:rPr lang="en-US" sz="2000" dirty="0"/>
              <a:t>APA Tips #1b          Running head: DEMENTIA</a:t>
            </a:r>
          </a:p>
          <a:p>
            <a:r>
              <a:rPr lang="en-US" sz="2000" dirty="0"/>
              <a:t>APA Tips #1c           Page Numbers (top right)</a:t>
            </a:r>
          </a:p>
          <a:p>
            <a:r>
              <a:rPr lang="en-US" sz="2000" dirty="0"/>
              <a:t>APA Tips #2(a-b)    Double Space/Cover Page/Line spaces</a:t>
            </a:r>
          </a:p>
          <a:p>
            <a:r>
              <a:rPr lang="en-US" sz="2000" dirty="0"/>
              <a:t>APA Tips #3             Font (12 Times Roman)</a:t>
            </a:r>
          </a:p>
          <a:p>
            <a:r>
              <a:rPr lang="en-US" sz="2000" dirty="0"/>
              <a:t>APA Tips #4(a-b)     Abstract &amp; Keywords</a:t>
            </a:r>
          </a:p>
          <a:p>
            <a:endParaRPr lang="en-US" dirty="0"/>
          </a:p>
          <a:p>
            <a:endParaRPr lang="en-US" dirty="0"/>
          </a:p>
          <a:p>
            <a:endParaRPr lang="en-US" dirty="0"/>
          </a:p>
        </p:txBody>
      </p:sp>
    </p:spTree>
    <p:extLst>
      <p:ext uri="{BB962C8B-B14F-4D97-AF65-F5344CB8AC3E}">
        <p14:creationId xmlns:p14="http://schemas.microsoft.com/office/powerpoint/2010/main" val="2913910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br>
              <a:rPr lang="en-US" dirty="0"/>
            </a:br>
            <a:r>
              <a:rPr lang="en-US" dirty="0"/>
              <a:t>            </a:t>
            </a:r>
            <a:r>
              <a:rPr lang="en-US" sz="3200" dirty="0"/>
              <a:t>APA Body of Paper #5-8 </a:t>
            </a:r>
            <a:br>
              <a:rPr lang="en-US" sz="3200" dirty="0"/>
            </a:br>
            <a:endParaRPr lang="en-US" sz="3200" dirty="0"/>
          </a:p>
        </p:txBody>
      </p:sp>
      <p:sp>
        <p:nvSpPr>
          <p:cNvPr id="3" name="Content Placeholder 2"/>
          <p:cNvSpPr>
            <a:spLocks noGrp="1"/>
          </p:cNvSpPr>
          <p:nvPr>
            <p:ph idx="1"/>
          </p:nvPr>
        </p:nvSpPr>
        <p:spPr>
          <a:xfrm>
            <a:off x="228600" y="1676400"/>
            <a:ext cx="8763000" cy="4495800"/>
          </a:xfrm>
        </p:spPr>
        <p:txBody>
          <a:bodyPr/>
          <a:lstStyle/>
          <a:p>
            <a:r>
              <a:rPr lang="en-US" sz="2000" dirty="0"/>
              <a:t>APA Tips #5             Title of Paper (Body of paper) </a:t>
            </a:r>
          </a:p>
          <a:p>
            <a:r>
              <a:rPr lang="en-US" sz="2000" dirty="0"/>
              <a:t>APA Tips #6a           Introduction (not a heading) paragraph</a:t>
            </a:r>
          </a:p>
          <a:p>
            <a:r>
              <a:rPr lang="en-US" sz="2000" dirty="0"/>
              <a:t>APA Tips #7(a-d)     Paragraphs</a:t>
            </a:r>
          </a:p>
          <a:p>
            <a:r>
              <a:rPr lang="en-US" sz="2000" dirty="0"/>
              <a:t>APA Tips #8(a-e)     Level of Headings</a:t>
            </a:r>
          </a:p>
          <a:p>
            <a:endParaRPr lang="en-US" dirty="0"/>
          </a:p>
          <a:p>
            <a:endParaRPr lang="en-US" dirty="0"/>
          </a:p>
          <a:p>
            <a:endParaRPr lang="en-US" dirty="0"/>
          </a:p>
        </p:txBody>
      </p:sp>
    </p:spTree>
    <p:extLst>
      <p:ext uri="{BB962C8B-B14F-4D97-AF65-F5344CB8AC3E}">
        <p14:creationId xmlns:p14="http://schemas.microsoft.com/office/powerpoint/2010/main" val="3107925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APA Reference Citation &amp; Writing rules #9-19</a:t>
            </a:r>
          </a:p>
        </p:txBody>
      </p:sp>
      <p:sp>
        <p:nvSpPr>
          <p:cNvPr id="3" name="Content Placeholder 2"/>
          <p:cNvSpPr>
            <a:spLocks noGrp="1"/>
          </p:cNvSpPr>
          <p:nvPr>
            <p:ph idx="1"/>
          </p:nvPr>
        </p:nvSpPr>
        <p:spPr>
          <a:xfrm>
            <a:off x="228600" y="1676400"/>
            <a:ext cx="8550275" cy="4876800"/>
          </a:xfrm>
        </p:spPr>
        <p:txBody>
          <a:bodyPr/>
          <a:lstStyle/>
          <a:p>
            <a:r>
              <a:rPr lang="en-US" sz="2000" dirty="0"/>
              <a:t>APA Tips #09(a-l)       Citing References in Text</a:t>
            </a:r>
          </a:p>
          <a:p>
            <a:r>
              <a:rPr lang="en-US" sz="2000" dirty="0"/>
              <a:t>APA Tips #10(a-d)      Authors: One, Two, Multiple; Same author multiple years</a:t>
            </a:r>
          </a:p>
          <a:p>
            <a:r>
              <a:rPr lang="en-US" sz="2000" dirty="0"/>
              <a:t>APA Tips #11(a-d)     Acronyms/Abbreviations    </a:t>
            </a:r>
          </a:p>
          <a:p>
            <a:r>
              <a:rPr lang="en-US" sz="2000" dirty="0"/>
              <a:t>APA Tips #12(a-b)     Capitalization</a:t>
            </a:r>
          </a:p>
          <a:p>
            <a:r>
              <a:rPr lang="en-US" sz="2000" dirty="0"/>
              <a:t>APA Tips #13(a-b)     Diagrams</a:t>
            </a:r>
          </a:p>
          <a:p>
            <a:r>
              <a:rPr lang="en-US" sz="2000" dirty="0"/>
              <a:t>APA Tips #14(a-c)      Numbers/Bullets</a:t>
            </a:r>
          </a:p>
          <a:p>
            <a:r>
              <a:rPr lang="en-US" sz="2000" dirty="0"/>
              <a:t>APA Tips #15              Quotations</a:t>
            </a:r>
          </a:p>
          <a:p>
            <a:r>
              <a:rPr lang="en-US" sz="2000" dirty="0"/>
              <a:t>APA Tips #16(a-c)      Avoid these writing errors </a:t>
            </a:r>
          </a:p>
          <a:p>
            <a:r>
              <a:rPr lang="en-US" sz="2000" dirty="0"/>
              <a:t>                                     </a:t>
            </a:r>
            <a:r>
              <a:rPr lang="en-US" sz="1600" dirty="0"/>
              <a:t>anthropomorphism, jargon, in regard to (singular is correct) </a:t>
            </a:r>
          </a:p>
          <a:p>
            <a:r>
              <a:rPr lang="en-US" sz="2000" dirty="0"/>
              <a:t>APA Tips #17(a-b)     Person/Active Passive Voice</a:t>
            </a:r>
          </a:p>
          <a:p>
            <a:r>
              <a:rPr lang="en-US" sz="2000" dirty="0"/>
              <a:t>APA Tips #18(a-c)     Prepositions </a:t>
            </a:r>
            <a:r>
              <a:rPr lang="en-US" sz="1600" dirty="0"/>
              <a:t>(avoid using “It” to start a sentence; singular they) </a:t>
            </a:r>
          </a:p>
          <a:p>
            <a:r>
              <a:rPr lang="en-US" sz="2000" dirty="0"/>
              <a:t>APA Tips #19 (a-b)    Pronouns (avoid It); Gender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61461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r>
              <a:rPr lang="en-US" sz="3200" dirty="0"/>
              <a:t>APA Reference Pages #20-31 </a:t>
            </a:r>
          </a:p>
        </p:txBody>
      </p:sp>
      <p:sp>
        <p:nvSpPr>
          <p:cNvPr id="3" name="Content Placeholder 2"/>
          <p:cNvSpPr>
            <a:spLocks noGrp="1"/>
          </p:cNvSpPr>
          <p:nvPr>
            <p:ph idx="1"/>
          </p:nvPr>
        </p:nvSpPr>
        <p:spPr>
          <a:xfrm>
            <a:off x="228599" y="1447800"/>
            <a:ext cx="8550275" cy="5105400"/>
          </a:xfrm>
        </p:spPr>
        <p:txBody>
          <a:bodyPr/>
          <a:lstStyle/>
          <a:p>
            <a:r>
              <a:rPr lang="en-US" sz="2000" dirty="0"/>
              <a:t>APA Tips #20(a-j)   Formatting   </a:t>
            </a:r>
          </a:p>
          <a:p>
            <a:r>
              <a:rPr lang="en-US" sz="2000" dirty="0"/>
              <a:t>APA Tips #21(a-h)  Authors</a:t>
            </a:r>
          </a:p>
          <a:p>
            <a:r>
              <a:rPr lang="en-US" sz="2000" dirty="0"/>
              <a:t>APA Tips #22(a-c)     Year and Date in Reference</a:t>
            </a:r>
          </a:p>
          <a:p>
            <a:r>
              <a:rPr lang="en-US" sz="2000" dirty="0"/>
              <a:t>APA Tips #23(a-d)  Italic (What to Italic?)</a:t>
            </a:r>
          </a:p>
          <a:p>
            <a:r>
              <a:rPr lang="en-US" sz="2000" dirty="0"/>
              <a:t>APA Tips #24(a-d)  Abbreviations/Acronyms in References </a:t>
            </a:r>
          </a:p>
          <a:p>
            <a:r>
              <a:rPr lang="en-US" sz="2000" dirty="0"/>
              <a:t>APA Tips #25(a)      Ampersand “&amp;” not “and” in References </a:t>
            </a:r>
          </a:p>
          <a:p>
            <a:r>
              <a:rPr lang="en-US" sz="2000" dirty="0"/>
              <a:t>APA Tips #26(a-e)  Capitalization</a:t>
            </a:r>
          </a:p>
          <a:p>
            <a:r>
              <a:rPr lang="en-US" sz="2000" dirty="0"/>
              <a:t>APA Tips #27(a-d)  Punctuation (Periods, Commas in References) </a:t>
            </a:r>
          </a:p>
          <a:p>
            <a:r>
              <a:rPr lang="en-US" sz="2000" dirty="0"/>
              <a:t>APA Tips #28(a-d) Spaces in References</a:t>
            </a:r>
          </a:p>
          <a:p>
            <a:r>
              <a:rPr lang="en-US" sz="2000" dirty="0"/>
              <a:t>APA Tips #29(a-d) Page range in Reference List </a:t>
            </a:r>
          </a:p>
          <a:p>
            <a:r>
              <a:rPr lang="en-US" sz="2000" dirty="0"/>
              <a:t>APA Tips #30(a)     Publisher Location (no longer needed) just publisher </a:t>
            </a:r>
          </a:p>
          <a:p>
            <a:r>
              <a:rPr lang="en-US" sz="2000" u="sng" dirty="0"/>
              <a:t>APA Tips #31(a-e)  Retrieval/DOI Links/URL (no longer use- Retrieved from</a:t>
            </a:r>
            <a:r>
              <a:rPr lang="en-US" sz="2000" dirty="0"/>
              <a:t>)</a:t>
            </a:r>
          </a:p>
          <a:p>
            <a:r>
              <a:rPr lang="en-US" sz="2000" dirty="0"/>
              <a:t>APA Tips #32 (a-d) PPT Slides </a:t>
            </a:r>
          </a:p>
          <a:p>
            <a:r>
              <a:rPr lang="en-US" sz="2000" dirty="0"/>
              <a:t>APA Tips #33 Predatory Journals, Publishers, Conferences </a:t>
            </a:r>
          </a:p>
          <a:p>
            <a:endParaRPr lang="en-US" sz="2400" dirty="0"/>
          </a:p>
          <a:p>
            <a:pPr marL="0" indent="0">
              <a:buNone/>
            </a:pPr>
            <a:endParaRPr lang="en-US" sz="2400" dirty="0"/>
          </a:p>
          <a:p>
            <a:endParaRPr lang="en-US" sz="2400"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35859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lvl="0" indent="-514350">
              <a:spcBef>
                <a:spcPts val="0"/>
              </a:spcBef>
              <a:buAutoNum type="arabicPeriod"/>
            </a:pPr>
            <a:r>
              <a:rPr lang="en-US" sz="2000" b="1" dirty="0"/>
              <a:t>Sample ‘Student Paper’</a:t>
            </a:r>
            <a:r>
              <a:rPr lang="en-US" sz="2000" dirty="0"/>
              <a:t> </a:t>
            </a:r>
          </a:p>
          <a:p>
            <a:pPr marL="514350" lvl="0" indent="-514350">
              <a:spcBef>
                <a:spcPts val="0"/>
              </a:spcBef>
              <a:buAutoNum type="arabicPeriod"/>
            </a:pPr>
            <a:r>
              <a:rPr lang="en-US" sz="2000" b="1" dirty="0"/>
              <a:t>Running head.</a:t>
            </a:r>
            <a:r>
              <a:rPr lang="en-US" sz="2000" dirty="0"/>
              <a:t> </a:t>
            </a:r>
          </a:p>
          <a:p>
            <a:pPr marL="514350" lvl="0" indent="-514350">
              <a:spcBef>
                <a:spcPts val="0"/>
              </a:spcBef>
              <a:buAutoNum type="arabicPeriod"/>
            </a:pPr>
            <a:r>
              <a:rPr lang="en-US" sz="2000" b="1" dirty="0"/>
              <a:t>Bold.</a:t>
            </a:r>
            <a:r>
              <a:rPr lang="en-US" sz="2000" dirty="0"/>
              <a:t>             </a:t>
            </a:r>
          </a:p>
          <a:p>
            <a:pPr marL="514350" lvl="0" indent="-514350">
              <a:spcBef>
                <a:spcPts val="0"/>
              </a:spcBef>
              <a:buAutoNum type="arabicPeriod"/>
            </a:pPr>
            <a:r>
              <a:rPr lang="en-US" sz="2000" b="1" dirty="0"/>
              <a:t>Typeface/Font.</a:t>
            </a:r>
            <a:r>
              <a:rPr lang="en-US" sz="2000" dirty="0"/>
              <a:t> </a:t>
            </a:r>
          </a:p>
          <a:p>
            <a:pPr marL="514350" lvl="0" indent="-514350">
              <a:spcBef>
                <a:spcPts val="0"/>
              </a:spcBef>
              <a:buAutoNum type="arabicPeriod"/>
            </a:pPr>
            <a:r>
              <a:rPr lang="en-US" sz="2000" b="1" dirty="0"/>
              <a:t>APA Level of Headings</a:t>
            </a:r>
            <a:r>
              <a:rPr lang="en-US" sz="2000" dirty="0"/>
              <a:t>. </a:t>
            </a:r>
          </a:p>
          <a:p>
            <a:pPr marL="514350" lvl="0" indent="-514350">
              <a:spcBef>
                <a:spcPts val="0"/>
              </a:spcBef>
              <a:buAutoNum type="arabicPeriod"/>
            </a:pPr>
            <a:r>
              <a:rPr lang="en-US" sz="2000" b="1" dirty="0"/>
              <a:t>Three or More Authors in Text. </a:t>
            </a:r>
          </a:p>
          <a:p>
            <a:pPr marL="514350" lvl="0" indent="-514350">
              <a:spcBef>
                <a:spcPts val="0"/>
              </a:spcBef>
              <a:buAutoNum type="arabicPeriod"/>
            </a:pPr>
            <a:r>
              <a:rPr lang="en-US" sz="2000" b="1" dirty="0"/>
              <a:t>Authors (Up to 20) in Reference. </a:t>
            </a:r>
          </a:p>
          <a:p>
            <a:pPr marL="514350" lvl="0" indent="-514350">
              <a:spcBef>
                <a:spcPts val="0"/>
              </a:spcBef>
              <a:buAutoNum type="arabicPeriod"/>
            </a:pPr>
            <a:r>
              <a:rPr lang="en-US" sz="2000" b="1" dirty="0"/>
              <a:t>Location of the Publisher. </a:t>
            </a:r>
          </a:p>
          <a:p>
            <a:pPr marL="514350" lvl="0" indent="-514350">
              <a:spcBef>
                <a:spcPts val="0"/>
              </a:spcBef>
              <a:buAutoNum type="arabicPeriod"/>
            </a:pPr>
            <a:r>
              <a:rPr lang="en-US" sz="2000" b="1" dirty="0"/>
              <a:t>‘Retrieved from’ or ‘Accessed from’.</a:t>
            </a:r>
            <a:r>
              <a:rPr lang="en-US" sz="2000" dirty="0"/>
              <a:t> </a:t>
            </a:r>
          </a:p>
          <a:p>
            <a:pPr marL="514350" lvl="0" indent="-514350">
              <a:spcBef>
                <a:spcPts val="0"/>
              </a:spcBef>
              <a:buAutoNum type="arabicPeriod"/>
            </a:pPr>
            <a:r>
              <a:rPr lang="en-US" sz="2000" b="1" dirty="0"/>
              <a:t>Hyperlink (DOI).</a:t>
            </a:r>
            <a:r>
              <a:rPr lang="en-US" sz="2000" dirty="0"/>
              <a:t> </a:t>
            </a:r>
          </a:p>
          <a:p>
            <a:pPr marL="514350" lvl="0" indent="-514350">
              <a:spcBef>
                <a:spcPts val="0"/>
              </a:spcBef>
              <a:buAutoNum type="arabicPeriod"/>
            </a:pPr>
            <a:r>
              <a:rPr lang="en-US" sz="2000" b="1" dirty="0"/>
              <a:t>Live URL/DOI. </a:t>
            </a:r>
          </a:p>
          <a:p>
            <a:pPr marL="514350" lvl="0" indent="-514350">
              <a:spcBef>
                <a:spcPts val="0"/>
              </a:spcBef>
              <a:buAutoNum type="arabicPeriod"/>
            </a:pPr>
            <a:r>
              <a:rPr lang="en-US" sz="2000" b="1" dirty="0"/>
              <a:t>Inclusive and Bias-free Language. </a:t>
            </a:r>
          </a:p>
          <a:p>
            <a:pPr marL="514350" lvl="0" indent="-514350">
              <a:spcBef>
                <a:spcPts val="0"/>
              </a:spcBef>
              <a:buAutoNum type="arabicPeriod"/>
            </a:pPr>
            <a:r>
              <a:rPr lang="en-US" sz="2000" b="1" dirty="0"/>
              <a:t>Anthropomorphism. </a:t>
            </a:r>
          </a:p>
          <a:p>
            <a:pPr marL="514350" lvl="0" indent="-514350">
              <a:spcBef>
                <a:spcPts val="0"/>
              </a:spcBef>
              <a:buAutoNum type="arabicPeriod"/>
            </a:pPr>
            <a:r>
              <a:rPr lang="en-US" sz="2000" b="1" dirty="0"/>
              <a:t>How to Reference: Media, PPTs, YouTube. </a:t>
            </a:r>
            <a:r>
              <a:rPr lang="en-US" sz="2000" dirty="0"/>
              <a:t> </a:t>
            </a:r>
          </a:p>
          <a:p>
            <a:pPr marL="514350" lvl="0" indent="-514350">
              <a:spcBef>
                <a:spcPts val="0"/>
              </a:spcBef>
              <a:buAutoNum type="arabicPeriod"/>
            </a:pPr>
            <a:r>
              <a:rPr lang="en-US" sz="2000" b="1" dirty="0"/>
              <a:t>Avoiding Predatory/Deceptive Journals. </a:t>
            </a:r>
            <a:endParaRPr lang="en-US" sz="2000"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r>
              <a:rPr lang="en-US" dirty="0"/>
              <a:t>       </a:t>
            </a:r>
          </a:p>
        </p:txBody>
      </p:sp>
    </p:spTree>
    <p:extLst>
      <p:ext uri="{BB962C8B-B14F-4D97-AF65-F5344CB8AC3E}">
        <p14:creationId xmlns:p14="http://schemas.microsoft.com/office/powerpoint/2010/main" val="716008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 </a:t>
            </a:r>
            <a:r>
              <a:rPr lang="en-US" dirty="0"/>
              <a:t>1. </a:t>
            </a:r>
            <a:r>
              <a:rPr lang="en-US" b="1" dirty="0"/>
              <a:t>Sample ‘Student Paper’</a:t>
            </a:r>
            <a:r>
              <a:rPr lang="en-US" dirty="0"/>
              <a:t>                                  </a:t>
            </a:r>
            <a:r>
              <a:rPr lang="en-US" dirty="0">
                <a:solidFill>
                  <a:srgbClr val="C00000"/>
                </a:solidFill>
              </a:rPr>
              <a:t>Tip #1</a:t>
            </a:r>
            <a:r>
              <a:rPr lang="en-US" dirty="0"/>
              <a:t> </a:t>
            </a:r>
          </a:p>
          <a:p>
            <a:pPr marL="0" indent="0">
              <a:buNone/>
            </a:pPr>
            <a:r>
              <a:rPr lang="en-US" sz="2000" dirty="0"/>
              <a:t>     (APA 2020, pp. 61</a:t>
            </a:r>
            <a:r>
              <a:rPr lang="en-CA" sz="2000" dirty="0"/>
              <a:t>–</a:t>
            </a:r>
            <a:r>
              <a:rPr lang="en-US" sz="2000" dirty="0"/>
              <a:t>67). </a:t>
            </a:r>
          </a:p>
          <a:p>
            <a:endParaRPr lang="en-US" dirty="0"/>
          </a:p>
          <a:p>
            <a:r>
              <a:rPr lang="en-US" sz="2000" dirty="0"/>
              <a:t>‘Running head’, ‘Abstract’ and ‘Authors Note’ not required for student papers, unless the instructor or Institution requires (APA 2020, p. 30, 35, 37, 38, 61). </a:t>
            </a:r>
          </a:p>
          <a:p>
            <a:pPr lvl="0"/>
            <a:endParaRPr lang="en-US" sz="2000" b="1" dirty="0"/>
          </a:p>
          <a:p>
            <a:pPr lvl="0"/>
            <a:r>
              <a:rPr lang="en-US" sz="2000" b="1" dirty="0"/>
              <a:t>Sample ‘Professional paper’ </a:t>
            </a:r>
            <a:r>
              <a:rPr lang="en-US" sz="2000" dirty="0"/>
              <a:t>(APA 2020, pp. 50</a:t>
            </a:r>
            <a:r>
              <a:rPr lang="en-CA" sz="2000" dirty="0"/>
              <a:t>–</a:t>
            </a:r>
            <a:r>
              <a:rPr lang="en-US" sz="2000" dirty="0"/>
              <a:t>60).</a:t>
            </a:r>
          </a:p>
          <a:p>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r>
              <a:rPr lang="en-US" dirty="0"/>
              <a:t>       </a:t>
            </a:r>
          </a:p>
        </p:txBody>
      </p:sp>
    </p:spTree>
    <p:extLst>
      <p:ext uri="{BB962C8B-B14F-4D97-AF65-F5344CB8AC3E}">
        <p14:creationId xmlns:p14="http://schemas.microsoft.com/office/powerpoint/2010/main" val="497722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2. </a:t>
            </a:r>
            <a:r>
              <a:rPr lang="en-US" b="1" dirty="0"/>
              <a:t>Running head:</a:t>
            </a:r>
            <a:r>
              <a:rPr lang="en-US" dirty="0"/>
              <a:t>                                               </a:t>
            </a:r>
            <a:r>
              <a:rPr lang="en-US" dirty="0">
                <a:solidFill>
                  <a:srgbClr val="C00000"/>
                </a:solidFill>
              </a:rPr>
              <a:t>Tip #1b</a:t>
            </a:r>
            <a:endParaRPr lang="en-US" dirty="0"/>
          </a:p>
          <a:p>
            <a:pPr marL="0" lvl="0" indent="0">
              <a:buNone/>
            </a:pPr>
            <a:endParaRPr lang="en-US" dirty="0"/>
          </a:p>
          <a:p>
            <a:pPr marL="0" lvl="0" indent="0">
              <a:buNone/>
            </a:pPr>
            <a:r>
              <a:rPr lang="en-US" sz="2000" dirty="0"/>
              <a:t>No longer include label ‘Running head’ on Title Page</a:t>
            </a:r>
          </a:p>
          <a:p>
            <a:pPr marL="0" lvl="0" indent="0">
              <a:buNone/>
            </a:pPr>
            <a:r>
              <a:rPr lang="en-US" sz="2000" dirty="0"/>
              <a:t>    (APA, 2020, p. 37).   </a:t>
            </a:r>
          </a:p>
          <a:p>
            <a:pPr lvl="0"/>
            <a:endParaRPr lang="en-US" sz="2000" dirty="0"/>
          </a:p>
          <a:p>
            <a:pPr lvl="0"/>
            <a:r>
              <a:rPr lang="en-US" sz="2000" dirty="0"/>
              <a:t>There can now be an extra line space after the heading </a:t>
            </a:r>
          </a:p>
          <a:p>
            <a:pPr marL="0" lvl="0" indent="0">
              <a:buNone/>
            </a:pPr>
            <a:r>
              <a:rPr lang="en-US" sz="2000" dirty="0"/>
              <a:t>     </a:t>
            </a:r>
            <a:r>
              <a:rPr lang="fr-FR" sz="2000" dirty="0"/>
              <a:t>(APA, 2020, p. 32, 50, 61).</a:t>
            </a:r>
            <a:endParaRPr lang="en-US" sz="2000" dirty="0"/>
          </a:p>
          <a:p>
            <a:pPr marL="0" indent="0">
              <a:buNone/>
            </a:pPr>
            <a:endParaRPr lang="en-US" sz="2000" dirty="0"/>
          </a:p>
          <a:p>
            <a:pPr marL="0" indent="0">
              <a:buNone/>
            </a:pPr>
            <a:endParaRPr lang="en-US" sz="2000" b="1" dirty="0"/>
          </a:p>
          <a:p>
            <a:pPr marL="0" indent="0">
              <a:buNone/>
            </a:pPr>
            <a:r>
              <a:rPr lang="en-US" sz="2000" b="1" dirty="0"/>
              <a:t>Page Numbers </a:t>
            </a:r>
            <a:r>
              <a:rPr lang="en-US" sz="2000" dirty="0"/>
              <a:t>– top right</a:t>
            </a:r>
          </a:p>
          <a:p>
            <a:pPr marL="0" indent="0">
              <a:buNone/>
            </a:pPr>
            <a:r>
              <a:rPr lang="en-US" sz="2000" b="1" dirty="0"/>
              <a:t>Page Margins </a:t>
            </a:r>
            <a:r>
              <a:rPr lang="en-US" sz="2000" dirty="0"/>
              <a:t>– 1” top, bottom, right and left</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31200171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458200" cy="4495800"/>
          </a:xfrm>
        </p:spPr>
        <p:txBody>
          <a:bodyPr/>
          <a:lstStyle/>
          <a:p>
            <a:pPr marL="0" indent="0">
              <a:buNone/>
            </a:pPr>
            <a:r>
              <a:rPr lang="en-US" b="1" dirty="0"/>
              <a:t>3. Bold.</a:t>
            </a:r>
            <a:r>
              <a:rPr lang="en-US" dirty="0"/>
              <a:t>                                            </a:t>
            </a:r>
            <a:r>
              <a:rPr lang="en-US" dirty="0">
                <a:solidFill>
                  <a:srgbClr val="C00000"/>
                </a:solidFill>
              </a:rPr>
              <a:t>Tip #1a, 4a, 5, 20c</a:t>
            </a:r>
            <a:endParaRPr lang="en-US" dirty="0"/>
          </a:p>
          <a:p>
            <a:pPr marL="0" lvl="0" indent="0">
              <a:buNone/>
            </a:pPr>
            <a:endParaRPr lang="en-US" dirty="0"/>
          </a:p>
          <a:p>
            <a:pPr marL="0" lvl="0" indent="0">
              <a:buNone/>
            </a:pPr>
            <a:r>
              <a:rPr lang="en-US" sz="2000" dirty="0"/>
              <a:t>    ‘</a:t>
            </a:r>
            <a:r>
              <a:rPr lang="en-US" sz="2000" b="1" dirty="0"/>
              <a:t>Title of the Paper’</a:t>
            </a:r>
            <a:r>
              <a:rPr lang="en-US" sz="2000" dirty="0"/>
              <a:t>, </a:t>
            </a:r>
            <a:r>
              <a:rPr lang="en-US" sz="2000" b="1" dirty="0"/>
              <a:t>‘Abstract’</a:t>
            </a:r>
            <a:r>
              <a:rPr lang="en-US" sz="2000" dirty="0"/>
              <a:t>, and </a:t>
            </a:r>
            <a:r>
              <a:rPr lang="en-US" sz="2000" b="1" dirty="0"/>
              <a:t>‘References’</a:t>
            </a:r>
            <a:r>
              <a:rPr lang="en-US" sz="2000" dirty="0"/>
              <a:t> </a:t>
            </a:r>
          </a:p>
          <a:p>
            <a:pPr marL="0" lvl="0" indent="0">
              <a:buNone/>
            </a:pPr>
            <a:r>
              <a:rPr lang="en-US" sz="2000" dirty="0"/>
              <a:t>    (APA, 2020, p. 40, 58, 66).                         </a:t>
            </a:r>
          </a:p>
          <a:p>
            <a:pPr marL="0" lvl="0" indent="0">
              <a:buNone/>
            </a:pPr>
            <a:endParaRPr lang="en-US" sz="2000" dirty="0"/>
          </a:p>
          <a:p>
            <a:pPr marL="0" lvl="0" indent="0">
              <a:buNone/>
            </a:pPr>
            <a:endParaRPr lang="en-US" sz="2000" dirty="0"/>
          </a:p>
          <a:p>
            <a:pPr lvl="0"/>
            <a:r>
              <a:rPr lang="fr-FR" sz="2000" dirty="0"/>
              <a:t>Paper </a:t>
            </a:r>
            <a:r>
              <a:rPr lang="fr-FR" sz="2000" dirty="0" err="1"/>
              <a:t>Title</a:t>
            </a:r>
            <a:r>
              <a:rPr lang="fr-FR" sz="2000" dirty="0"/>
              <a:t> </a:t>
            </a:r>
            <a:r>
              <a:rPr lang="fr-FR" sz="2000" dirty="0" err="1"/>
              <a:t>also</a:t>
            </a:r>
            <a:r>
              <a:rPr lang="fr-FR" sz="2000" dirty="0"/>
              <a:t> </a:t>
            </a:r>
            <a:r>
              <a:rPr lang="fr-FR" sz="2000" dirty="0" err="1"/>
              <a:t>appears</a:t>
            </a:r>
            <a:r>
              <a:rPr lang="fr-FR" sz="2000" dirty="0"/>
              <a:t> at the top of the first page of </a:t>
            </a:r>
            <a:r>
              <a:rPr lang="fr-FR" sz="2000" dirty="0" err="1"/>
              <a:t>text</a:t>
            </a:r>
            <a:r>
              <a:rPr lang="fr-FR" sz="2000" dirty="0"/>
              <a:t> </a:t>
            </a:r>
          </a:p>
          <a:p>
            <a:pPr marL="0" lvl="0" indent="0">
              <a:buNone/>
            </a:pPr>
            <a:r>
              <a:rPr lang="fr-FR" sz="2000" dirty="0"/>
              <a:t>     (APA, 2020, p. 32). </a:t>
            </a:r>
            <a:r>
              <a:rPr lang="en-US" sz="2000" dirty="0"/>
              <a:t>      </a:t>
            </a:r>
            <a:r>
              <a:rPr lang="en-US" dirty="0"/>
              <a:t>      </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145703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50275" cy="5181600"/>
          </a:xfrm>
        </p:spPr>
        <p:txBody>
          <a:bodyPr/>
          <a:lstStyle/>
          <a:p>
            <a:pPr marL="0" indent="0" algn="ctr">
              <a:spcBef>
                <a:spcPts val="0"/>
              </a:spcBef>
              <a:buNone/>
            </a:pPr>
            <a:r>
              <a:rPr lang="en-US" b="1" dirty="0">
                <a:solidFill>
                  <a:schemeClr val="bg2">
                    <a:lumMod val="50000"/>
                  </a:schemeClr>
                </a:solidFill>
                <a:latin typeface="Calibri" panose="020F0502020204030204" pitchFamily="34" charset="0"/>
              </a:rPr>
              <a:t>APA Workshop: </a:t>
            </a:r>
          </a:p>
          <a:p>
            <a:pPr marL="0" indent="0" algn="ctr">
              <a:spcBef>
                <a:spcPts val="0"/>
              </a:spcBef>
              <a:buNone/>
            </a:pPr>
            <a:r>
              <a:rPr lang="en-US" b="1" dirty="0">
                <a:solidFill>
                  <a:schemeClr val="bg2">
                    <a:lumMod val="50000"/>
                  </a:schemeClr>
                </a:solidFill>
                <a:latin typeface="Calibri" panose="020F0502020204030204" pitchFamily="34" charset="0"/>
              </a:rPr>
              <a:t>Main Changes in APA (2020) 7</a:t>
            </a:r>
            <a:r>
              <a:rPr lang="en-US" b="1" baseline="30000" dirty="0">
                <a:solidFill>
                  <a:schemeClr val="bg2">
                    <a:lumMod val="50000"/>
                  </a:schemeClr>
                </a:solidFill>
                <a:latin typeface="Calibri" panose="020F0502020204030204" pitchFamily="34" charset="0"/>
              </a:rPr>
              <a:t>th</a:t>
            </a:r>
            <a:r>
              <a:rPr lang="en-US" b="1" dirty="0">
                <a:solidFill>
                  <a:schemeClr val="bg2">
                    <a:lumMod val="50000"/>
                  </a:schemeClr>
                </a:solidFill>
                <a:latin typeface="Calibri" panose="020F0502020204030204" pitchFamily="34" charset="0"/>
              </a:rPr>
              <a:t> edition</a:t>
            </a:r>
          </a:p>
          <a:p>
            <a:pPr marL="0" indent="0" algn="ctr">
              <a:spcBef>
                <a:spcPts val="0"/>
              </a:spcBef>
              <a:buNone/>
            </a:pPr>
            <a:r>
              <a:rPr lang="en-US" b="1" dirty="0">
                <a:solidFill>
                  <a:schemeClr val="bg2">
                    <a:lumMod val="50000"/>
                  </a:schemeClr>
                </a:solidFill>
                <a:latin typeface="Calibri" panose="020F0502020204030204" pitchFamily="34" charset="0"/>
              </a:rPr>
              <a:t> and Common APA Errors </a:t>
            </a:r>
          </a:p>
          <a:p>
            <a:pPr marL="0" indent="0" algn="ctr">
              <a:spcBef>
                <a:spcPts val="0"/>
              </a:spcBef>
              <a:buNone/>
            </a:pPr>
            <a:endParaRPr lang="en-US" b="1" dirty="0">
              <a:solidFill>
                <a:schemeClr val="bg2">
                  <a:lumMod val="50000"/>
                </a:schemeClr>
              </a:solidFill>
              <a:latin typeface="Calibri" panose="020F0502020204030204" pitchFamily="34" charset="0"/>
            </a:endParaRPr>
          </a:p>
          <a:p>
            <a:pPr marL="0" indent="0" algn="ctr">
              <a:buNone/>
            </a:pPr>
            <a:endParaRPr lang="en-US" sz="1400" b="1" dirty="0">
              <a:solidFill>
                <a:schemeClr val="bg2">
                  <a:lumMod val="50000"/>
                </a:schemeClr>
              </a:solidFill>
              <a:latin typeface="Calibri" panose="020F0502020204030204" pitchFamily="34" charset="0"/>
            </a:endParaRPr>
          </a:p>
          <a:p>
            <a:pPr marL="0" indent="0" algn="ctr">
              <a:buNone/>
            </a:pPr>
            <a:endParaRPr lang="en-US" sz="1400" b="1" dirty="0">
              <a:solidFill>
                <a:schemeClr val="bg2">
                  <a:lumMod val="50000"/>
                </a:schemeClr>
              </a:solidFill>
              <a:latin typeface="Calibri" panose="020F0502020204030204" pitchFamily="34" charset="0"/>
            </a:endParaRPr>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r>
              <a:rPr lang="en-US" sz="1400" b="1" dirty="0"/>
              <a:t>                                                     By Arlene Kent-Wilkinson RN, CPMHN(C), BSN, MN, PhD </a:t>
            </a:r>
          </a:p>
          <a:p>
            <a:pPr marL="0" indent="0">
              <a:buNone/>
            </a:pPr>
            <a:r>
              <a:rPr lang="en-US" sz="1600" b="1" dirty="0"/>
              <a:t>Brief Biography. </a:t>
            </a:r>
            <a:r>
              <a:rPr lang="en-US" sz="1600" dirty="0"/>
              <a:t>Since 2002, Dr. Kent-Wilkinson has been on faculty at the College of Nursing, University of Saskatchewan, in Saskatoon, SK. Arlene is a tenured Professor who teaches in the areas of mental health and addiction, forensic nursing, and Indigenous health issues at the graduate level.  </a:t>
            </a:r>
            <a:r>
              <a:rPr lang="en-US" sz="1600" b="1" dirty="0"/>
              <a:t> </a:t>
            </a:r>
          </a:p>
          <a:p>
            <a:pPr marL="0" indent="0">
              <a:buNone/>
            </a:pPr>
            <a:r>
              <a:rPr lang="en-US" sz="1600" b="1" dirty="0"/>
              <a:t>          </a:t>
            </a:r>
            <a:r>
              <a:rPr lang="en-US" sz="1600" dirty="0"/>
              <a:t>In 1997 Arlene started teaching the forensic nursing courses she developed online, and found that she needed to develop an APA  tool where she could give the students the most amount of feedback without writing out each time what the error was, therefore the APA common errors checklist was first developed. For the last 10+ years, Arlene has been holding annual writing workshop for graduate and undergraduate students.</a:t>
            </a:r>
            <a:endParaRPr lang="en-US" dirty="0"/>
          </a:p>
          <a:p>
            <a:pPr marL="0" indent="0" algn="ctr">
              <a:buNone/>
            </a:pPr>
            <a:r>
              <a:rPr lang="en-US" b="1" dirty="0">
                <a:solidFill>
                  <a:schemeClr val="bg2">
                    <a:lumMod val="50000"/>
                  </a:schemeClr>
                </a:solidFill>
                <a:latin typeface="Calibri" panose="020F0502020204030204" pitchFamily="34" charset="0"/>
              </a:rPr>
              <a:t>    </a:t>
            </a:r>
          </a:p>
          <a:p>
            <a:endParaRPr lang="en-US" dirty="0"/>
          </a:p>
        </p:txBody>
      </p:sp>
      <p:pic>
        <p:nvPicPr>
          <p:cNvPr id="4" name="Content Placeholder 3" descr="https://cdn.evbuc.com/images/8341585/89487152679/4/logo.jp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37258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606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4. Typeface/Font.                                             </a:t>
            </a:r>
            <a:r>
              <a:rPr lang="en-US" dirty="0">
                <a:solidFill>
                  <a:srgbClr val="C00000"/>
                </a:solidFill>
              </a:rPr>
              <a:t>Tip #3</a:t>
            </a:r>
            <a:r>
              <a:rPr lang="en-US" dirty="0"/>
              <a:t> </a:t>
            </a:r>
          </a:p>
          <a:p>
            <a:endParaRPr lang="en-US" sz="2000" dirty="0"/>
          </a:p>
          <a:p>
            <a:r>
              <a:rPr lang="en-US" sz="2000" dirty="0"/>
              <a:t>A variety of font choices are permitted in 7</a:t>
            </a:r>
            <a:r>
              <a:rPr lang="en-US" sz="2000" baseline="30000" dirty="0"/>
              <a:t>th</a:t>
            </a:r>
            <a:r>
              <a:rPr lang="en-US" sz="2000" dirty="0"/>
              <a:t> edition APA (2020, p. 44).</a:t>
            </a:r>
          </a:p>
          <a:p>
            <a:pPr lvl="0"/>
            <a:endParaRPr lang="en-US" sz="2000" dirty="0"/>
          </a:p>
          <a:p>
            <a:pPr lvl="0"/>
            <a:r>
              <a:rPr lang="en-US" sz="2000" dirty="0"/>
              <a:t>Check with your publisher, instructor, or institution for any requirements regarding font (APA, 2020, p. 44).  In APA (2010), 6</a:t>
            </a:r>
            <a:r>
              <a:rPr lang="en-US" sz="2000" baseline="30000" dirty="0"/>
              <a:t>th</a:t>
            </a:r>
            <a:r>
              <a:rPr lang="en-US" sz="2000" dirty="0"/>
              <a:t> edition “the preferred typeface for APA publications was </a:t>
            </a:r>
            <a:r>
              <a:rPr lang="en-US" sz="2000" b="1" dirty="0"/>
              <a:t>Times New Roman </a:t>
            </a:r>
            <a:r>
              <a:rPr lang="en-US" sz="2000" dirty="0"/>
              <a:t>with 12-point font size” (p. 228). But this has changed in 7</a:t>
            </a:r>
            <a:r>
              <a:rPr lang="en-US" sz="2000" baseline="30000" dirty="0"/>
              <a:t>th</a:t>
            </a:r>
            <a:r>
              <a:rPr lang="en-US" sz="2000" dirty="0"/>
              <a:t> ed.</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1863238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5. </a:t>
            </a:r>
            <a:r>
              <a:rPr lang="en-US" b="1" dirty="0"/>
              <a:t>APA Level of Headings</a:t>
            </a:r>
            <a:r>
              <a:rPr lang="en-US" dirty="0"/>
              <a:t>.            </a:t>
            </a:r>
            <a:r>
              <a:rPr lang="en-US" dirty="0">
                <a:solidFill>
                  <a:srgbClr val="C00000"/>
                </a:solidFill>
              </a:rPr>
              <a:t>Tips #8a, 8b, 8c, 8d, 8e</a:t>
            </a:r>
            <a:endParaRPr lang="en-US" dirty="0"/>
          </a:p>
          <a:p>
            <a:endParaRPr lang="en-US" sz="2000" dirty="0"/>
          </a:p>
          <a:p>
            <a:r>
              <a:rPr lang="en-US" sz="2000" dirty="0"/>
              <a:t>New 3</a:t>
            </a:r>
            <a:r>
              <a:rPr lang="en-US" sz="2000" baseline="30000" dirty="0"/>
              <a:t>rd</a:t>
            </a:r>
            <a:r>
              <a:rPr lang="en-US" sz="2000" dirty="0"/>
              <a:t> level heading in 7</a:t>
            </a:r>
            <a:r>
              <a:rPr lang="en-US" sz="2000" baseline="30000" dirty="0"/>
              <a:t>th</a:t>
            </a:r>
            <a:r>
              <a:rPr lang="en-US" sz="2000" dirty="0"/>
              <a:t> ed.  (APA, 2020, pp. 48–49). </a:t>
            </a:r>
          </a:p>
          <a:p>
            <a:pPr marL="0" lvl="0" indent="0">
              <a:buNone/>
            </a:pPr>
            <a:endParaRPr lang="en-US" sz="2000" b="1" i="1" dirty="0"/>
          </a:p>
          <a:p>
            <a:pPr marL="0" lvl="0" indent="0">
              <a:buNone/>
            </a:pPr>
            <a:r>
              <a:rPr lang="en-US" sz="2000" b="1" i="1" dirty="0"/>
              <a:t>Flush Left, Bold Italic, Title Case Heading </a:t>
            </a:r>
            <a:r>
              <a:rPr lang="en-US" sz="2000" i="1" dirty="0"/>
              <a:t>3rd level heading.</a:t>
            </a:r>
            <a:endParaRPr lang="en-US" sz="2000" dirty="0"/>
          </a:p>
          <a:p>
            <a:pPr lvl="0"/>
            <a:r>
              <a:rPr lang="en-US" sz="2000" dirty="0"/>
              <a:t>NB: In all 5 level headings, every word is now in Bold and in ‘Title Case Heading’ meaning every letter in each word in each heading is now Capitalized (APA, 2020, pp. 47–49). </a:t>
            </a:r>
          </a:p>
          <a:p>
            <a:pPr lvl="0"/>
            <a:r>
              <a:rPr lang="en-US" sz="2000" dirty="0"/>
              <a:t>See example of all 5 Level of Headings below.</a:t>
            </a:r>
            <a:r>
              <a:rPr lang="en-US" dirty="0"/>
              <a:t> </a:t>
            </a:r>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259444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5. </a:t>
            </a:r>
            <a:r>
              <a:rPr lang="en-US" b="1" dirty="0"/>
              <a:t>APA Level of Headings</a:t>
            </a:r>
            <a:r>
              <a:rPr lang="en-US" dirty="0"/>
              <a:t>.            </a:t>
            </a:r>
            <a:r>
              <a:rPr lang="en-US" dirty="0">
                <a:solidFill>
                  <a:srgbClr val="C00000"/>
                </a:solidFill>
              </a:rPr>
              <a:t>Tips #8a, 8b, 8c, 8d, 8e</a:t>
            </a:r>
            <a:endParaRPr lang="en-US" dirty="0"/>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graphicFrame>
        <p:nvGraphicFramePr>
          <p:cNvPr id="4" name="Table 3"/>
          <p:cNvGraphicFramePr>
            <a:graphicFrameLocks noGrp="1"/>
          </p:cNvGraphicFramePr>
          <p:nvPr/>
        </p:nvGraphicFramePr>
        <p:xfrm>
          <a:off x="1143000" y="2274443"/>
          <a:ext cx="6629400" cy="3669157"/>
        </p:xfrm>
        <a:graphic>
          <a:graphicData uri="http://schemas.openxmlformats.org/drawingml/2006/table">
            <a:tbl>
              <a:tblPr firstRow="1" firstCol="1" bandRow="1">
                <a:tableStyleId>{5C22544A-7EE6-4342-B048-85BDC9FD1C3A}</a:tableStyleId>
              </a:tblPr>
              <a:tblGrid>
                <a:gridCol w="840735">
                  <a:extLst>
                    <a:ext uri="{9D8B030D-6E8A-4147-A177-3AD203B41FA5}">
                      <a16:colId xmlns:a16="http://schemas.microsoft.com/office/drawing/2014/main" val="4282331018"/>
                    </a:ext>
                  </a:extLst>
                </a:gridCol>
                <a:gridCol w="5788665">
                  <a:extLst>
                    <a:ext uri="{9D8B030D-6E8A-4147-A177-3AD203B41FA5}">
                      <a16:colId xmlns:a16="http://schemas.microsoft.com/office/drawing/2014/main" val="2063752257"/>
                    </a:ext>
                  </a:extLst>
                </a:gridCol>
              </a:tblGrid>
              <a:tr h="612311">
                <a:tc gridSpan="2">
                  <a:txBody>
                    <a:bodyPr/>
                    <a:lstStyle/>
                    <a:p>
                      <a:pPr marL="0" marR="0">
                        <a:spcBef>
                          <a:spcPts val="0"/>
                        </a:spcBef>
                        <a:spcAft>
                          <a:spcPts val="0"/>
                        </a:spcAft>
                      </a:pPr>
                      <a:r>
                        <a:rPr lang="en-US" sz="1200" dirty="0">
                          <a:effectLst/>
                        </a:rPr>
                        <a:t>                                                      APA (2020) 7</a:t>
                      </a:r>
                      <a:r>
                        <a:rPr lang="en-US" sz="1200" baseline="30000" dirty="0">
                          <a:effectLst/>
                        </a:rPr>
                        <a:t>th</a:t>
                      </a:r>
                      <a:r>
                        <a:rPr lang="en-US" sz="1200" dirty="0">
                          <a:effectLst/>
                        </a:rPr>
                        <a:t> edition </a:t>
                      </a:r>
                      <a:endParaRPr lang="en-US" sz="1100" dirty="0">
                        <a:effectLst/>
                      </a:endParaRPr>
                    </a:p>
                    <a:p>
                      <a:pPr marL="0" marR="0">
                        <a:spcBef>
                          <a:spcPts val="0"/>
                        </a:spcBef>
                        <a:spcAft>
                          <a:spcPts val="0"/>
                        </a:spcAft>
                      </a:pPr>
                      <a:r>
                        <a:rPr lang="en-US" sz="1200" dirty="0">
                          <a:effectLst/>
                        </a:rPr>
                        <a:t>                                                      </a:t>
                      </a:r>
                      <a:r>
                        <a:rPr lang="en-US" sz="1600" dirty="0">
                          <a:effectLst/>
                        </a:rPr>
                        <a:t>Level of Headings</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68800191"/>
                  </a:ext>
                </a:extLst>
              </a:tr>
              <a:tr h="827212">
                <a:tc gridSpan="2">
                  <a:txBody>
                    <a:bodyPr/>
                    <a:lstStyle/>
                    <a:p>
                      <a:pPr marL="342900" marR="0" lvl="0" indent="-342900">
                        <a:lnSpc>
                          <a:spcPct val="106000"/>
                        </a:lnSpc>
                        <a:spcBef>
                          <a:spcPts val="0"/>
                        </a:spcBef>
                        <a:spcAft>
                          <a:spcPts val="800"/>
                        </a:spcAft>
                        <a:buFont typeface="Symbol" panose="05050102010706020507" pitchFamily="18" charset="2"/>
                        <a:buChar char=""/>
                      </a:pPr>
                      <a:r>
                        <a:rPr lang="en-US" sz="1100" dirty="0">
                          <a:effectLst/>
                        </a:rPr>
                        <a:t>NB the new 3</a:t>
                      </a:r>
                      <a:r>
                        <a:rPr lang="en-US" sz="1100" baseline="30000" dirty="0">
                          <a:effectLst/>
                        </a:rPr>
                        <a:t>rd</a:t>
                      </a:r>
                      <a:r>
                        <a:rPr lang="en-US" sz="1100" dirty="0">
                          <a:effectLst/>
                        </a:rPr>
                        <a:t> level (italic)   </a:t>
                      </a:r>
                    </a:p>
                    <a:p>
                      <a:pPr marL="342900" marR="0" lvl="0" indent="-342900">
                        <a:lnSpc>
                          <a:spcPct val="106000"/>
                        </a:lnSpc>
                        <a:spcBef>
                          <a:spcPts val="0"/>
                        </a:spcBef>
                        <a:spcAft>
                          <a:spcPts val="800"/>
                        </a:spcAft>
                        <a:buFont typeface="Symbol" panose="05050102010706020507" pitchFamily="18" charset="2"/>
                        <a:buChar char=""/>
                      </a:pPr>
                      <a:r>
                        <a:rPr lang="en-US" sz="1100" dirty="0">
                          <a:effectLst/>
                        </a:rPr>
                        <a:t>NB that every Level of Heading is Bold        </a:t>
                      </a:r>
                    </a:p>
                    <a:p>
                      <a:pPr marL="342900" marR="0" lvl="0" indent="-342900">
                        <a:lnSpc>
                          <a:spcPct val="106000"/>
                        </a:lnSpc>
                        <a:spcBef>
                          <a:spcPts val="0"/>
                        </a:spcBef>
                        <a:spcAft>
                          <a:spcPts val="800"/>
                        </a:spcAft>
                        <a:buFont typeface="Symbol" panose="05050102010706020507" pitchFamily="18" charset="2"/>
                        <a:buChar char=""/>
                      </a:pPr>
                      <a:r>
                        <a:rPr lang="en-US" sz="1100" dirty="0">
                          <a:effectLst/>
                        </a:rPr>
                        <a:t>NB that every Main Word in every Level  is Upper Case or Title Case Heading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45128233"/>
                  </a:ext>
                </a:extLst>
              </a:tr>
              <a:tr h="376719">
                <a:tc>
                  <a:txBody>
                    <a:bodyPr/>
                    <a:lstStyle/>
                    <a:p>
                      <a:pPr marL="0" marR="0">
                        <a:spcBef>
                          <a:spcPts val="0"/>
                        </a:spcBef>
                        <a:spcAft>
                          <a:spcPts val="0"/>
                        </a:spcAft>
                      </a:pPr>
                      <a:r>
                        <a:rPr lang="en-US" sz="1100">
                          <a:effectLst/>
                        </a:rPr>
                        <a:t>Level 1</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r>
                        <a:rPr lang="en-US" sz="1100" b="1" dirty="0">
                          <a:effectLst/>
                        </a:rPr>
                        <a:t>Centered, Bold, Title Case Heading </a:t>
                      </a:r>
                    </a:p>
                    <a:p>
                      <a:pPr marL="0" marR="0">
                        <a:spcBef>
                          <a:spcPts val="0"/>
                        </a:spcBef>
                        <a:spcAft>
                          <a:spcPts val="0"/>
                        </a:spcAft>
                      </a:pPr>
                      <a:r>
                        <a:rPr lang="en-US" sz="1100" dirty="0">
                          <a:effectLst/>
                        </a:rPr>
                        <a:t>         Text begins as a new paragraph.</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3449303751"/>
                  </a:ext>
                </a:extLst>
              </a:tr>
              <a:tr h="376719">
                <a:tc>
                  <a:txBody>
                    <a:bodyPr/>
                    <a:lstStyle/>
                    <a:p>
                      <a:pPr marL="0" marR="0">
                        <a:spcBef>
                          <a:spcPts val="0"/>
                        </a:spcBef>
                        <a:spcAft>
                          <a:spcPts val="0"/>
                        </a:spcAft>
                      </a:pPr>
                      <a:r>
                        <a:rPr lang="en-US" sz="1100">
                          <a:effectLst/>
                        </a:rPr>
                        <a:t>Level 2</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dirty="0">
                          <a:effectLst/>
                        </a:rPr>
                        <a:t>Flush Left, Bold, Title Case Heading </a:t>
                      </a:r>
                    </a:p>
                    <a:p>
                      <a:pPr marL="0" marR="0">
                        <a:spcBef>
                          <a:spcPts val="0"/>
                        </a:spcBef>
                        <a:spcAft>
                          <a:spcPts val="0"/>
                        </a:spcAft>
                      </a:pPr>
                      <a:r>
                        <a:rPr lang="en-US" sz="1100" dirty="0">
                          <a:effectLst/>
                        </a:rPr>
                        <a:t>         Text begins as a new paragraph.</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693495101"/>
                  </a:ext>
                </a:extLst>
              </a:tr>
              <a:tr h="376719">
                <a:tc>
                  <a:txBody>
                    <a:bodyPr/>
                    <a:lstStyle/>
                    <a:p>
                      <a:pPr marL="0" marR="0">
                        <a:spcBef>
                          <a:spcPts val="0"/>
                        </a:spcBef>
                        <a:spcAft>
                          <a:spcPts val="0"/>
                        </a:spcAft>
                      </a:pPr>
                      <a:r>
                        <a:rPr lang="en-US" sz="1100">
                          <a:effectLst/>
                        </a:rPr>
                        <a:t>Level 3</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b="1" i="1" dirty="0">
                          <a:effectLst/>
                        </a:rPr>
                        <a:t>Flush Left, Bold Italic, Title Case Heading   </a:t>
                      </a:r>
                      <a:r>
                        <a:rPr lang="en-US" sz="1100" dirty="0">
                          <a:solidFill>
                            <a:srgbClr val="C00000"/>
                          </a:solidFill>
                          <a:effectLst/>
                        </a:rPr>
                        <a:t>(New in 7</a:t>
                      </a:r>
                      <a:r>
                        <a:rPr lang="en-US" sz="1100" baseline="30000" dirty="0">
                          <a:solidFill>
                            <a:srgbClr val="C00000"/>
                          </a:solidFill>
                          <a:effectLst/>
                        </a:rPr>
                        <a:t>th</a:t>
                      </a:r>
                      <a:r>
                        <a:rPr lang="en-US" sz="1100" dirty="0">
                          <a:solidFill>
                            <a:srgbClr val="C00000"/>
                          </a:solidFill>
                          <a:effectLst/>
                        </a:rPr>
                        <a:t> ed., APA, 2019</a:t>
                      </a:r>
                      <a:r>
                        <a:rPr lang="en-US" sz="1100" dirty="0">
                          <a:effectLst/>
                        </a:rPr>
                        <a:t>).</a:t>
                      </a:r>
                    </a:p>
                    <a:p>
                      <a:pPr marL="0" marR="0">
                        <a:spcBef>
                          <a:spcPts val="0"/>
                        </a:spcBef>
                        <a:spcAft>
                          <a:spcPts val="0"/>
                        </a:spcAft>
                      </a:pPr>
                      <a:r>
                        <a:rPr lang="en-US" sz="1100" dirty="0">
                          <a:effectLst/>
                        </a:rPr>
                        <a:t>         Text begins as a new paragraph.</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136193738"/>
                  </a:ext>
                </a:extLst>
              </a:tr>
              <a:tr h="376719">
                <a:tc>
                  <a:txBody>
                    <a:bodyPr/>
                    <a:lstStyle/>
                    <a:p>
                      <a:pPr marL="0" marR="0">
                        <a:spcBef>
                          <a:spcPts val="0"/>
                        </a:spcBef>
                        <a:spcAft>
                          <a:spcPts val="0"/>
                        </a:spcAft>
                      </a:pPr>
                      <a:r>
                        <a:rPr lang="en-US" sz="1100">
                          <a:effectLst/>
                        </a:rPr>
                        <a:t>Level 4</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r>
                        <a:rPr lang="en-US" sz="1100" b="1" dirty="0">
                          <a:effectLst/>
                        </a:rPr>
                        <a:t>Indented, Bold, Title Case Heading, Ending With a Period. </a:t>
                      </a:r>
                      <a:r>
                        <a:rPr lang="en-US" sz="1100" dirty="0">
                          <a:effectLst/>
                        </a:rPr>
                        <a:t>Text begins on the same line and continues as a regular paragraph.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4224812836"/>
                  </a:ext>
                </a:extLst>
              </a:tr>
              <a:tr h="376719">
                <a:tc>
                  <a:txBody>
                    <a:bodyPr/>
                    <a:lstStyle/>
                    <a:p>
                      <a:pPr marL="0" marR="0">
                        <a:spcBef>
                          <a:spcPts val="0"/>
                        </a:spcBef>
                        <a:spcAft>
                          <a:spcPts val="0"/>
                        </a:spcAft>
                      </a:pPr>
                      <a:r>
                        <a:rPr lang="en-US" sz="1100">
                          <a:effectLst/>
                        </a:rPr>
                        <a:t>Level 5</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          </a:t>
                      </a:r>
                      <a:r>
                        <a:rPr lang="en-US" sz="1100" b="1" dirty="0">
                          <a:effectLst/>
                        </a:rPr>
                        <a:t>Indented, Bold Italic, Title Case Heading, Ending With a Period</a:t>
                      </a:r>
                      <a:r>
                        <a:rPr lang="en-US" sz="1100" dirty="0">
                          <a:effectLst/>
                        </a:rPr>
                        <a:t>. Text begins on the same line and continues as a regular paragraph.  </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190260579"/>
                  </a:ext>
                </a:extLst>
              </a:tr>
              <a:tr h="346039">
                <a:tc>
                  <a:txBody>
                    <a:bodyPr/>
                    <a:lstStyle/>
                    <a:p>
                      <a:pPr marL="0" marR="0">
                        <a:spcBef>
                          <a:spcPts val="0"/>
                        </a:spcBef>
                        <a:spcAft>
                          <a:spcPts val="0"/>
                        </a:spcAft>
                      </a:pPr>
                      <a:r>
                        <a:rPr lang="en-US" sz="1100">
                          <a:effectLst/>
                        </a:rPr>
                        <a:t> </a:t>
                      </a:r>
                      <a:endParaRPr lang="en-US" sz="1100">
                        <a:effectLst/>
                        <a:latin typeface="Times New Roman" panose="02020603050405020304" pitchFamily="18" charset="0"/>
                        <a:ea typeface="PMingLiU"/>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(APA, 2020, p. 47–48).</a:t>
                      </a:r>
                      <a:endParaRPr lang="en-US" sz="1100" dirty="0">
                        <a:effectLst/>
                        <a:latin typeface="Times New Roman" panose="02020603050405020304" pitchFamily="18" charset="0"/>
                        <a:ea typeface="PMingLiU"/>
                        <a:cs typeface="Times New Roman" panose="02020603050405020304" pitchFamily="18" charset="0"/>
                      </a:endParaRPr>
                    </a:p>
                  </a:txBody>
                  <a:tcPr marL="68580" marR="68580" marT="0" marB="0"/>
                </a:tc>
                <a:extLst>
                  <a:ext uri="{0D108BD9-81ED-4DB2-BD59-A6C34878D82A}">
                    <a16:rowId xmlns:a16="http://schemas.microsoft.com/office/drawing/2014/main" val="2859754375"/>
                  </a:ext>
                </a:extLst>
              </a:tr>
            </a:tbl>
          </a:graphicData>
        </a:graphic>
      </p:graphicFrame>
    </p:spTree>
    <p:extLst>
      <p:ext uri="{BB962C8B-B14F-4D97-AF65-F5344CB8AC3E}">
        <p14:creationId xmlns:p14="http://schemas.microsoft.com/office/powerpoint/2010/main" val="3617283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50275" cy="4495800"/>
          </a:xfrm>
        </p:spPr>
        <p:txBody>
          <a:bodyPr/>
          <a:lstStyle/>
          <a:p>
            <a:pPr marL="0" indent="0">
              <a:buNone/>
            </a:pPr>
            <a:r>
              <a:rPr lang="en-US" b="1" dirty="0"/>
              <a:t> 6. Three or More Authors in Text.            </a:t>
            </a:r>
            <a:r>
              <a:rPr lang="en-US" dirty="0">
                <a:solidFill>
                  <a:srgbClr val="C00000"/>
                </a:solidFill>
              </a:rPr>
              <a:t>Tip #10b</a:t>
            </a:r>
            <a:endParaRPr lang="en-US" b="1" dirty="0"/>
          </a:p>
          <a:p>
            <a:pPr marL="0" lvl="0" indent="0">
              <a:buNone/>
            </a:pPr>
            <a:endParaRPr lang="en-US" b="1" dirty="0"/>
          </a:p>
          <a:p>
            <a:r>
              <a:rPr lang="en-US" sz="2000" dirty="0"/>
              <a:t>Write out only the first author’s last name, then  ‘et al.,’ </a:t>
            </a:r>
          </a:p>
          <a:p>
            <a:pPr lvl="0"/>
            <a:endParaRPr lang="en-US" sz="2000" dirty="0"/>
          </a:p>
          <a:p>
            <a:pPr lvl="0"/>
            <a:r>
              <a:rPr lang="en-US" sz="2000" dirty="0"/>
              <a:t>Use ‘et al.,’ for the first and every subsequent time cited (APA, 2020, p. 266). </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4281785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br>
              <a:rPr lang="en-US" dirty="0"/>
            </a:br>
            <a:r>
              <a:rPr lang="en-US" sz="3200" dirty="0"/>
              <a:t>6</a:t>
            </a:r>
            <a:r>
              <a:rPr lang="en-US" dirty="0"/>
              <a:t>. </a:t>
            </a:r>
            <a:r>
              <a:rPr lang="en-US" sz="3200" b="1" dirty="0"/>
              <a:t>Three or More Authors in Text.            </a:t>
            </a:r>
            <a:r>
              <a:rPr lang="en-US" sz="3200" dirty="0">
                <a:solidFill>
                  <a:srgbClr val="C00000"/>
                </a:solidFill>
              </a:rPr>
              <a:t>Tip #10b</a:t>
            </a:r>
            <a:br>
              <a:rPr lang="en-US" sz="3200" b="1" dirty="0"/>
            </a:br>
            <a:endParaRPr lang="en-US" sz="3200" dirty="0"/>
          </a:p>
        </p:txBody>
      </p:sp>
      <p:sp>
        <p:nvSpPr>
          <p:cNvPr id="3" name="Content Placeholder 2"/>
          <p:cNvSpPr>
            <a:spLocks noGrp="1"/>
          </p:cNvSpPr>
          <p:nvPr>
            <p:ph idx="1"/>
          </p:nvPr>
        </p:nvSpPr>
        <p:spPr/>
        <p:txBody>
          <a:bodyPr/>
          <a:lstStyle/>
          <a:p>
            <a:pPr marL="0" indent="0">
              <a:buNone/>
            </a:pPr>
            <a:r>
              <a:rPr lang="en-US" sz="2400" b="1" dirty="0">
                <a:solidFill>
                  <a:srgbClr val="C00000"/>
                </a:solidFill>
              </a:rPr>
              <a:t>What is the error? </a:t>
            </a:r>
          </a:p>
          <a:p>
            <a:pPr marL="0" indent="0">
              <a:buNone/>
            </a:pPr>
            <a:endParaRPr lang="en-US" sz="2400" b="1" dirty="0"/>
          </a:p>
          <a:p>
            <a:pPr marL="0" indent="0">
              <a:buNone/>
            </a:pPr>
            <a:r>
              <a:rPr lang="en-US" sz="2000" dirty="0"/>
              <a:t>Registered nurses were interviewed who participated in the study abroad program within the late two to fifteen years (Dietrich Leurer, Kent-Wilkinson, Luimes, Murray,  Squires, Ferguson, &amp; Dell, 2020). </a:t>
            </a:r>
            <a:endParaRPr lang="en-US" sz="2000" b="1" dirty="0"/>
          </a:p>
          <a:p>
            <a:endParaRPr lang="en-US" dirty="0"/>
          </a:p>
          <a:p>
            <a:pPr marL="0" indent="0">
              <a:buNone/>
            </a:pPr>
            <a:endParaRPr lang="en-US" dirty="0"/>
          </a:p>
        </p:txBody>
      </p:sp>
    </p:spTree>
    <p:extLst>
      <p:ext uri="{BB962C8B-B14F-4D97-AF65-F5344CB8AC3E}">
        <p14:creationId xmlns:p14="http://schemas.microsoft.com/office/powerpoint/2010/main" val="4053285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r>
              <a:rPr lang="en-US" sz="3200" dirty="0"/>
              <a:t>6. </a:t>
            </a:r>
            <a:r>
              <a:rPr lang="en-US" sz="3200" b="1" dirty="0"/>
              <a:t>Three or More Authors in Text.            </a:t>
            </a:r>
            <a:r>
              <a:rPr lang="en-US" sz="3200" dirty="0">
                <a:solidFill>
                  <a:srgbClr val="C00000"/>
                </a:solidFill>
              </a:rPr>
              <a:t>Tip #10b</a:t>
            </a:r>
            <a:endParaRPr lang="en-US" sz="3200" dirty="0"/>
          </a:p>
        </p:txBody>
      </p:sp>
      <p:sp>
        <p:nvSpPr>
          <p:cNvPr id="3" name="Content Placeholder 2"/>
          <p:cNvSpPr>
            <a:spLocks noGrp="1"/>
          </p:cNvSpPr>
          <p:nvPr>
            <p:ph idx="1"/>
          </p:nvPr>
        </p:nvSpPr>
        <p:spPr/>
        <p:txBody>
          <a:bodyPr/>
          <a:lstStyle/>
          <a:p>
            <a:pPr marL="0" indent="0">
              <a:buNone/>
            </a:pPr>
            <a:r>
              <a:rPr lang="en-US" sz="2400" b="1" dirty="0">
                <a:solidFill>
                  <a:srgbClr val="C00000"/>
                </a:solidFill>
              </a:rPr>
              <a:t>What is the error? </a:t>
            </a:r>
          </a:p>
          <a:p>
            <a:pPr marL="0" indent="0">
              <a:buNone/>
            </a:pPr>
            <a:endParaRPr lang="en-US" sz="2400" b="1" dirty="0"/>
          </a:p>
          <a:p>
            <a:pPr marL="0" indent="0">
              <a:buNone/>
            </a:pPr>
            <a:r>
              <a:rPr lang="en-US" sz="2000" dirty="0"/>
              <a:t>Registered nurses were interviewed who participated in the study abroad program within the late two to fifteen years (Dietrich Leurer, </a:t>
            </a:r>
            <a:r>
              <a:rPr lang="en-US" sz="2000" dirty="0">
                <a:solidFill>
                  <a:srgbClr val="C00000"/>
                </a:solidFill>
              </a:rPr>
              <a:t>Kent-Wilkinson, Luimes, Murray,  Squires, Ferguson, &amp; Dell</a:t>
            </a:r>
            <a:r>
              <a:rPr lang="en-US" sz="2000" dirty="0"/>
              <a:t>, 2020). </a:t>
            </a:r>
            <a:endParaRPr lang="en-US" sz="2000" b="1" dirty="0"/>
          </a:p>
          <a:p>
            <a:endParaRPr lang="en-US" dirty="0"/>
          </a:p>
          <a:p>
            <a:pPr marL="0" indent="0">
              <a:buNone/>
            </a:pPr>
            <a:r>
              <a:rPr lang="en-US" sz="2000" dirty="0">
                <a:solidFill>
                  <a:srgbClr val="7030A0"/>
                </a:solidFill>
              </a:rPr>
              <a:t>APA tip # 10b – use et al the first time and every time cited </a:t>
            </a:r>
          </a:p>
          <a:p>
            <a:pPr marL="0" indent="0">
              <a:buNone/>
            </a:pPr>
            <a:r>
              <a:rPr lang="en-US" sz="2000" dirty="0">
                <a:solidFill>
                  <a:srgbClr val="7030A0"/>
                </a:solidFill>
              </a:rPr>
              <a:t>(APA, 2020, p. 51, 59, 266) </a:t>
            </a:r>
          </a:p>
        </p:txBody>
      </p:sp>
    </p:spTree>
    <p:extLst>
      <p:ext uri="{BB962C8B-B14F-4D97-AF65-F5344CB8AC3E}">
        <p14:creationId xmlns:p14="http://schemas.microsoft.com/office/powerpoint/2010/main" val="3355645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6. </a:t>
            </a:r>
            <a:r>
              <a:rPr lang="en-US" sz="3200" b="1" dirty="0"/>
              <a:t>Three or More Authors in Text.            </a:t>
            </a:r>
            <a:r>
              <a:rPr lang="en-US" sz="3200" dirty="0">
                <a:solidFill>
                  <a:srgbClr val="C00000"/>
                </a:solidFill>
              </a:rPr>
              <a:t>Tip #10b</a:t>
            </a:r>
            <a:endParaRPr lang="en-US" sz="3200" dirty="0"/>
          </a:p>
        </p:txBody>
      </p:sp>
      <p:sp>
        <p:nvSpPr>
          <p:cNvPr id="3" name="Content Placeholder 2"/>
          <p:cNvSpPr>
            <a:spLocks noGrp="1"/>
          </p:cNvSpPr>
          <p:nvPr>
            <p:ph idx="1"/>
          </p:nvPr>
        </p:nvSpPr>
        <p:spPr/>
        <p:txBody>
          <a:bodyPr/>
          <a:lstStyle/>
          <a:p>
            <a:pPr marL="0" indent="0">
              <a:buNone/>
            </a:pPr>
            <a:r>
              <a:rPr lang="en-US" sz="2400" b="1" dirty="0">
                <a:solidFill>
                  <a:srgbClr val="C00000"/>
                </a:solidFill>
              </a:rPr>
              <a:t>Correct? </a:t>
            </a:r>
          </a:p>
          <a:p>
            <a:pPr marL="0" indent="0">
              <a:buNone/>
            </a:pPr>
            <a:endParaRPr lang="en-US" sz="2400" b="1" dirty="0"/>
          </a:p>
          <a:p>
            <a:pPr marL="0" indent="0">
              <a:buNone/>
            </a:pPr>
            <a:r>
              <a:rPr lang="en-US" sz="2000" dirty="0"/>
              <a:t>Registered nurses were interviewed who participated in the study abroad program within the last two to fifteen years (Dietrich Leurer et al., 2020). </a:t>
            </a:r>
            <a:endParaRPr lang="en-US" sz="2000" b="1" dirty="0"/>
          </a:p>
          <a:p>
            <a:endParaRPr lang="en-US" dirty="0"/>
          </a:p>
          <a:p>
            <a:pPr marL="0" indent="0">
              <a:buNone/>
            </a:pPr>
            <a:endParaRPr lang="en-US" dirty="0"/>
          </a:p>
        </p:txBody>
      </p:sp>
    </p:spTree>
    <p:extLst>
      <p:ext uri="{BB962C8B-B14F-4D97-AF65-F5344CB8AC3E}">
        <p14:creationId xmlns:p14="http://schemas.microsoft.com/office/powerpoint/2010/main" val="4169246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7. Authors (Up to 20) in Reference. </a:t>
            </a:r>
            <a:r>
              <a:rPr lang="en-US" dirty="0">
                <a:solidFill>
                  <a:srgbClr val="C00000"/>
                </a:solidFill>
              </a:rPr>
              <a:t>Tip #21d</a:t>
            </a:r>
            <a:endParaRPr lang="en-US" b="1" dirty="0"/>
          </a:p>
          <a:p>
            <a:pPr marL="0" lvl="0" indent="0">
              <a:buNone/>
            </a:pPr>
            <a:endParaRPr lang="en-US" dirty="0"/>
          </a:p>
          <a:p>
            <a:r>
              <a:rPr lang="en-US" sz="2000" dirty="0"/>
              <a:t>Include up to 20 Authors (last name and initials);  </a:t>
            </a:r>
          </a:p>
          <a:p>
            <a:pPr lvl="0"/>
            <a:endParaRPr lang="en-US" sz="2000" dirty="0"/>
          </a:p>
          <a:p>
            <a:pPr lvl="0"/>
            <a:r>
              <a:rPr lang="en-US" sz="2000" dirty="0"/>
              <a:t>For 2 to 20, use ‘&amp;’ ampersand before last author;</a:t>
            </a:r>
          </a:p>
          <a:p>
            <a:pPr lvl="0"/>
            <a:endParaRPr lang="en-US" sz="2000" dirty="0"/>
          </a:p>
          <a:p>
            <a:pPr lvl="0"/>
            <a:r>
              <a:rPr lang="en-US" sz="2000" dirty="0"/>
              <a:t>For 21 or more authors, include the first 19 author’s names, insert an ellipsis (but no ampersand) and then add the final author’s name (APA 2020, p. 286, 317).</a:t>
            </a:r>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3943248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7. Authors (Up to 20) in Reference List. </a:t>
            </a:r>
            <a:r>
              <a:rPr lang="en-US" dirty="0">
                <a:solidFill>
                  <a:srgbClr val="C00000"/>
                </a:solidFill>
              </a:rPr>
              <a:t>Tip #21d</a:t>
            </a:r>
            <a:endParaRPr lang="en-US" b="1" dirty="0"/>
          </a:p>
          <a:p>
            <a:pPr marL="0" indent="0">
              <a:buNone/>
            </a:pPr>
            <a:endParaRPr lang="en-US" sz="1400" dirty="0"/>
          </a:p>
          <a:p>
            <a:pPr marL="0" indent="0">
              <a:buNone/>
            </a:pPr>
            <a:r>
              <a:rPr lang="en-US" sz="1400" b="1" dirty="0"/>
              <a:t>APA (2010) 6</a:t>
            </a:r>
            <a:r>
              <a:rPr lang="en-US" sz="1400" b="1" baseline="30000" dirty="0"/>
              <a:t>th</a:t>
            </a:r>
            <a:r>
              <a:rPr lang="en-US" sz="1400" b="1" dirty="0"/>
              <a:t> ed. was For 6 and more authors</a:t>
            </a:r>
          </a:p>
          <a:p>
            <a:pPr marL="0" indent="0">
              <a:buNone/>
            </a:pPr>
            <a:r>
              <a:rPr lang="en-US" sz="1400" b="1" dirty="0"/>
              <a:t>Cite the first 6 authors only, an ellipsis … final author </a:t>
            </a:r>
            <a:r>
              <a:rPr lang="en-US" sz="1400" dirty="0"/>
              <a:t>  </a:t>
            </a:r>
          </a:p>
          <a:p>
            <a:pPr marL="0" indent="0">
              <a:buNone/>
            </a:pPr>
            <a:r>
              <a:rPr lang="en-US" sz="1400" dirty="0"/>
              <a:t>Smith, B., Jones, G., White, J., Nelson, T., Kent, D., Bell, C</a:t>
            </a:r>
            <a:r>
              <a:rPr lang="en-US" sz="1400" b="1" dirty="0"/>
              <a:t>., … </a:t>
            </a:r>
            <a:r>
              <a:rPr lang="en-US" sz="1400" dirty="0"/>
              <a:t>Hall, D. </a:t>
            </a:r>
            <a:r>
              <a:rPr lang="en-US" sz="1400" b="1" dirty="0"/>
              <a:t>(2020).</a:t>
            </a:r>
            <a:endParaRPr lang="en-US" sz="1400" dirty="0"/>
          </a:p>
          <a:p>
            <a:pPr marL="0" indent="0">
              <a:buNone/>
            </a:pPr>
            <a:endParaRPr lang="en-US" sz="1400" dirty="0"/>
          </a:p>
          <a:p>
            <a:pPr marL="0" indent="0">
              <a:buNone/>
            </a:pPr>
            <a:r>
              <a:rPr lang="en-US" sz="1400" b="1" dirty="0"/>
              <a:t>APA (2020) 7</a:t>
            </a:r>
            <a:r>
              <a:rPr lang="en-US" sz="1400" b="1" baseline="30000" dirty="0"/>
              <a:t>th</a:t>
            </a:r>
            <a:r>
              <a:rPr lang="en-US" sz="1400" b="1" dirty="0"/>
              <a:t> ed. – </a:t>
            </a:r>
          </a:p>
          <a:p>
            <a:pPr marL="0" indent="0">
              <a:buNone/>
            </a:pPr>
            <a:r>
              <a:rPr lang="en-US" sz="1400" b="1" dirty="0"/>
              <a:t>Up to 20 Authors – cite all authors and then &amp; before the Final Author (example for 3 to 20 authors) 10 below </a:t>
            </a:r>
          </a:p>
          <a:p>
            <a:pPr marL="0" indent="0">
              <a:buNone/>
            </a:pPr>
            <a:r>
              <a:rPr lang="en-US" sz="1400" dirty="0"/>
              <a:t>Martin, G., Jones, G., White, J., Nelson, T., Kent, D., Bell, C</a:t>
            </a:r>
            <a:r>
              <a:rPr lang="en-US" sz="1400" b="1" dirty="0"/>
              <a:t>., </a:t>
            </a:r>
            <a:r>
              <a:rPr lang="en-US" sz="1400" dirty="0"/>
              <a:t>Smith, B., Wilson, S.,  Snow, F., </a:t>
            </a:r>
            <a:r>
              <a:rPr lang="en-US" sz="1400" b="1" dirty="0"/>
              <a:t>&amp;</a:t>
            </a:r>
            <a:r>
              <a:rPr lang="en-US" sz="1400" dirty="0"/>
              <a:t> Carter, D. (2020).</a:t>
            </a:r>
            <a:endParaRPr lang="en-US" sz="1400" b="1" dirty="0"/>
          </a:p>
          <a:p>
            <a:pPr marL="0" indent="0">
              <a:buNone/>
            </a:pPr>
            <a:endParaRPr lang="en-US" sz="1400" b="1" dirty="0"/>
          </a:p>
          <a:p>
            <a:pPr marL="0" indent="0">
              <a:buNone/>
            </a:pPr>
            <a:r>
              <a:rPr lang="en-US" sz="1400" b="1" dirty="0"/>
              <a:t>APA (2020) 7</a:t>
            </a:r>
            <a:r>
              <a:rPr lang="en-US" sz="1400" b="1" baseline="30000" dirty="0"/>
              <a:t>th</a:t>
            </a:r>
            <a:r>
              <a:rPr lang="en-US" sz="1400" b="1" dirty="0"/>
              <a:t> ed. – </a:t>
            </a:r>
          </a:p>
          <a:p>
            <a:pPr marL="0" indent="0">
              <a:buNone/>
            </a:pPr>
            <a:r>
              <a:rPr lang="en-US" sz="1400" b="1" dirty="0"/>
              <a:t>More than 20 Authors means only 20 are listed (Cite 1</a:t>
            </a:r>
            <a:r>
              <a:rPr lang="en-US" sz="1400" b="1" baseline="30000" dirty="0"/>
              <a:t>st</a:t>
            </a:r>
            <a:r>
              <a:rPr lang="en-US" sz="1400" b="1" dirty="0"/>
              <a:t> 19 then use </a:t>
            </a:r>
            <a:r>
              <a:rPr lang="en-US" sz="1400" dirty="0"/>
              <a:t>ellipsis</a:t>
            </a:r>
            <a:r>
              <a:rPr lang="en-US" sz="1400" b="1" dirty="0"/>
              <a:t> … and then final author.</a:t>
            </a:r>
          </a:p>
          <a:p>
            <a:pPr marL="0" indent="0">
              <a:buNone/>
            </a:pPr>
            <a:r>
              <a:rPr lang="en-US" sz="1400" dirty="0"/>
              <a:t>Smith, B., Jones, G., White, J., Nelson, T., Kent, D., Bell, C</a:t>
            </a:r>
            <a:r>
              <a:rPr lang="en-US" sz="1400" b="1" dirty="0"/>
              <a:t>., </a:t>
            </a:r>
            <a:r>
              <a:rPr lang="en-US" sz="1400" dirty="0"/>
              <a:t>Wilson, S.,  Snow, F., Martin, G., Carter, D., Evans, A., </a:t>
            </a:r>
          </a:p>
          <a:p>
            <a:pPr marL="0" indent="0">
              <a:buNone/>
            </a:pPr>
            <a:r>
              <a:rPr lang="en-US" sz="1400" dirty="0"/>
              <a:t>             Green, R., Wallace, A., Collins, I., Barton, M., Boyle, E., Harris, R., Barber, D., Elliot, D.,</a:t>
            </a:r>
            <a:r>
              <a:rPr lang="en-US" sz="1600" dirty="0">
                <a:solidFill>
                  <a:schemeClr val="tx1"/>
                </a:solidFill>
              </a:rPr>
              <a:t> </a:t>
            </a:r>
            <a:r>
              <a:rPr lang="en-US" sz="1600" b="1" dirty="0">
                <a:solidFill>
                  <a:schemeClr val="tx1"/>
                </a:solidFill>
              </a:rPr>
              <a:t>… </a:t>
            </a:r>
            <a:r>
              <a:rPr lang="en-US" sz="1400" dirty="0"/>
              <a:t>Hall, D. (2020).</a:t>
            </a:r>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2138336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 8.  Location of the Publisher.      </a:t>
            </a:r>
            <a:r>
              <a:rPr lang="en-US" dirty="0">
                <a:solidFill>
                  <a:srgbClr val="C00000"/>
                </a:solidFill>
              </a:rPr>
              <a:t>Tip #30a</a:t>
            </a:r>
            <a:endParaRPr lang="en-US" b="1" dirty="0"/>
          </a:p>
          <a:p>
            <a:pPr marL="0" indent="0">
              <a:buNone/>
            </a:pPr>
            <a:r>
              <a:rPr lang="en-US" b="1" dirty="0"/>
              <a:t> </a:t>
            </a:r>
          </a:p>
          <a:p>
            <a:r>
              <a:rPr lang="en-US" sz="2000" dirty="0"/>
              <a:t>No longer include the city, province/state  in the Reference </a:t>
            </a:r>
          </a:p>
          <a:p>
            <a:pPr marL="0" indent="0">
              <a:buNone/>
            </a:pPr>
            <a:r>
              <a:rPr lang="en-US" sz="2000" dirty="0"/>
              <a:t>     (APA, 2020, p. 322).</a:t>
            </a:r>
          </a:p>
          <a:p>
            <a:endParaRPr lang="en-US" sz="2000" dirty="0"/>
          </a:p>
          <a:p>
            <a:r>
              <a:rPr lang="en-US" sz="2000" dirty="0"/>
              <a:t>But still include the Publisher.</a:t>
            </a:r>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129001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r>
              <a:rPr lang="en-US" b="1" dirty="0"/>
              <a:t>APA Workshop</a:t>
            </a:r>
          </a:p>
        </p:txBody>
      </p:sp>
      <p:sp>
        <p:nvSpPr>
          <p:cNvPr id="3" name="Content Placeholder 2"/>
          <p:cNvSpPr>
            <a:spLocks noGrp="1"/>
          </p:cNvSpPr>
          <p:nvPr>
            <p:ph idx="1"/>
          </p:nvPr>
        </p:nvSpPr>
        <p:spPr/>
        <p:txBody>
          <a:bodyPr/>
          <a:lstStyle/>
          <a:p>
            <a:pPr marL="0" indent="0">
              <a:buNone/>
            </a:pPr>
            <a:r>
              <a:rPr lang="en-US" sz="2000" b="1" dirty="0"/>
              <a:t>Date:</a:t>
            </a:r>
            <a:r>
              <a:rPr lang="en-US" sz="2000" dirty="0"/>
              <a:t> </a:t>
            </a:r>
          </a:p>
          <a:p>
            <a:pPr marL="0" indent="0">
              <a:buNone/>
            </a:pPr>
            <a:r>
              <a:rPr lang="en-US" sz="2000" dirty="0"/>
              <a:t>TBD</a:t>
            </a:r>
          </a:p>
          <a:p>
            <a:pPr marL="0" indent="0">
              <a:buNone/>
            </a:pPr>
            <a:r>
              <a:rPr lang="en-US" sz="2000" b="1" dirty="0"/>
              <a:t>Time: </a:t>
            </a:r>
          </a:p>
          <a:p>
            <a:pPr marL="0" indent="0">
              <a:buNone/>
            </a:pPr>
            <a:r>
              <a:rPr lang="en-US" sz="2000" dirty="0"/>
              <a:t>12:00 to 1300 (1 </a:t>
            </a:r>
            <a:r>
              <a:rPr lang="en-US" sz="2000" dirty="0" err="1"/>
              <a:t>hr</a:t>
            </a:r>
            <a:r>
              <a:rPr lang="en-US" sz="2000" dirty="0"/>
              <a:t> each) </a:t>
            </a:r>
          </a:p>
          <a:p>
            <a:pPr marL="0" indent="0">
              <a:buNone/>
            </a:pPr>
            <a:endParaRPr lang="en-US" sz="2000" b="1" dirty="0"/>
          </a:p>
          <a:p>
            <a:pPr marL="0" indent="0">
              <a:buNone/>
            </a:pPr>
            <a:r>
              <a:rPr lang="en-US" sz="2000" b="1" dirty="0"/>
              <a:t>Location: </a:t>
            </a:r>
          </a:p>
          <a:p>
            <a:pPr marL="0" indent="0">
              <a:buNone/>
            </a:pPr>
            <a:r>
              <a:rPr lang="en-US" sz="2000" dirty="0"/>
              <a:t>Zoom </a:t>
            </a:r>
          </a:p>
          <a:p>
            <a:pPr marL="0" indent="0">
              <a:buNone/>
            </a:pPr>
            <a:endParaRPr lang="en-US" sz="2000" b="1" dirty="0"/>
          </a:p>
          <a:p>
            <a:pPr marL="0" indent="0">
              <a:buNone/>
            </a:pPr>
            <a:r>
              <a:rPr lang="en-US" sz="2000" b="1" dirty="0"/>
              <a:t>Facilitator: </a:t>
            </a:r>
            <a:endParaRPr lang="en-US" sz="2000" dirty="0"/>
          </a:p>
          <a:p>
            <a:pPr lvl="0"/>
            <a:r>
              <a:rPr lang="en-US" sz="2000" dirty="0"/>
              <a:t>Dr. Arlene Kent-Wilkinson (Saskatoon) Presenter</a:t>
            </a:r>
          </a:p>
        </p:txBody>
      </p:sp>
    </p:spTree>
    <p:extLst>
      <p:ext uri="{BB962C8B-B14F-4D97-AF65-F5344CB8AC3E}">
        <p14:creationId xmlns:p14="http://schemas.microsoft.com/office/powerpoint/2010/main" val="3018620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Location: Publisher </a:t>
            </a:r>
          </a:p>
        </p:txBody>
      </p:sp>
      <p:sp>
        <p:nvSpPr>
          <p:cNvPr id="3" name="Content Placeholder 2"/>
          <p:cNvSpPr>
            <a:spLocks noGrp="1"/>
          </p:cNvSpPr>
          <p:nvPr>
            <p:ph idx="1"/>
          </p:nvPr>
        </p:nvSpPr>
        <p:spPr>
          <a:xfrm>
            <a:off x="457200" y="1752600"/>
            <a:ext cx="8550275" cy="4495800"/>
          </a:xfrm>
        </p:spPr>
        <p:txBody>
          <a:bodyPr/>
          <a:lstStyle/>
          <a:p>
            <a:pPr marL="0" indent="0">
              <a:buNone/>
            </a:pPr>
            <a:r>
              <a:rPr lang="en-US" sz="1800" b="1" dirty="0">
                <a:latin typeface="Calibri" panose="020F0502020204030204" pitchFamily="34" charset="0"/>
                <a:cs typeface="Calibri" panose="020F0502020204030204" pitchFamily="34" charset="0"/>
              </a:rPr>
              <a:t>Incorrect</a:t>
            </a:r>
          </a:p>
          <a:p>
            <a:pPr marL="0" indent="0">
              <a:buNone/>
            </a:pPr>
            <a:r>
              <a:rPr lang="en-US" sz="1800" dirty="0">
                <a:latin typeface="Times New Roman" panose="02020603050405020304" pitchFamily="18" charset="0"/>
                <a:cs typeface="Times New Roman" panose="02020603050405020304" pitchFamily="18" charset="0"/>
              </a:rPr>
              <a:t>Canadian Nurses Association. (2017). </a:t>
            </a:r>
            <a:r>
              <a:rPr lang="en-US" sz="1800" i="1" dirty="0">
                <a:latin typeface="Times New Roman" panose="02020603050405020304" pitchFamily="18" charset="0"/>
                <a:cs typeface="Times New Roman" panose="02020603050405020304" pitchFamily="18" charset="0"/>
              </a:rPr>
              <a:t>Code of ethics for registered nurses</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Ottawa: CNA. </a:t>
            </a:r>
            <a:r>
              <a:rPr lang="en-US" sz="1800" dirty="0">
                <a:latin typeface="Times New Roman" panose="02020603050405020304" pitchFamily="18" charset="0"/>
                <a:cs typeface="Times New Roman" panose="02020603050405020304" pitchFamily="18" charset="0"/>
              </a:rPr>
              <a:t>Retrieved from </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3"/>
              </a:rPr>
              <a:t>https://www.cna-aiic.ca/en/nursing/regulated-nursing-in-canada/nursing-ethics</a:t>
            </a: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b="1" dirty="0"/>
          </a:p>
          <a:p>
            <a:pPr marL="0" indent="0">
              <a:buNone/>
            </a:pPr>
            <a:r>
              <a:rPr lang="en-US" sz="1800" b="1" dirty="0"/>
              <a:t>Correct (APA 2010, 6</a:t>
            </a:r>
            <a:r>
              <a:rPr lang="en-US" sz="1800" b="1" baseline="30000" dirty="0"/>
              <a:t>th</a:t>
            </a:r>
            <a:r>
              <a:rPr lang="en-US" sz="1800" b="1" dirty="0"/>
              <a:t> edition) </a:t>
            </a:r>
          </a:p>
          <a:p>
            <a:pPr marL="0" indent="0">
              <a:buNone/>
            </a:pPr>
            <a:r>
              <a:rPr lang="en-US" sz="1800" dirty="0">
                <a:latin typeface="Times New Roman" panose="02020603050405020304" pitchFamily="18" charset="0"/>
                <a:cs typeface="Times New Roman" panose="02020603050405020304" pitchFamily="18" charset="0"/>
              </a:rPr>
              <a:t>Canadian Nurses Association. (2017). </a:t>
            </a:r>
            <a:r>
              <a:rPr lang="en-US" sz="1800" i="1" dirty="0">
                <a:latin typeface="Times New Roman" panose="02020603050405020304" pitchFamily="18" charset="0"/>
                <a:cs typeface="Times New Roman" panose="02020603050405020304" pitchFamily="18" charset="0"/>
              </a:rPr>
              <a:t>Code of ethics for registered nurses</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latin typeface="Times New Roman" panose="02020603050405020304" pitchFamily="18" charset="0"/>
                <a:cs typeface="Times New Roman" panose="02020603050405020304" pitchFamily="18" charset="0"/>
              </a:rPr>
              <a:t>	</a:t>
            </a:r>
            <a:r>
              <a:rPr lang="en-US" sz="1800" b="1" dirty="0">
                <a:solidFill>
                  <a:schemeClr val="accent6">
                    <a:lumMod val="60000"/>
                    <a:lumOff val="40000"/>
                  </a:schemeClr>
                </a:solidFill>
                <a:latin typeface="Times New Roman" panose="02020603050405020304" pitchFamily="18" charset="0"/>
                <a:cs typeface="Times New Roman" panose="02020603050405020304" pitchFamily="18" charset="0"/>
              </a:rPr>
              <a:t>Ottawa, ON: Author</a:t>
            </a:r>
            <a:r>
              <a:rPr lang="en-US" sz="1800" dirty="0">
                <a:solidFill>
                  <a:schemeClr val="accent6">
                    <a:lumMod val="60000"/>
                    <a:lumOff val="40000"/>
                  </a:schemeClr>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Retrieved from </a:t>
            </a:r>
          </a:p>
          <a:p>
            <a:pPr marL="0" indent="0">
              <a:buNone/>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4"/>
              </a:rPr>
              <a:t>https://cna-aiic.ca/html/en/Code-of-Ethics-2017-Edition/index.html#</a:t>
            </a:r>
            <a:endParaRPr lang="en-US" sz="1800" b="1" dirty="0"/>
          </a:p>
          <a:p>
            <a:pPr marL="0" indent="0">
              <a:buNone/>
            </a:pPr>
            <a:endParaRPr lang="en-US" sz="1800" b="1" dirty="0"/>
          </a:p>
          <a:p>
            <a:pPr marL="0" indent="0">
              <a:buNone/>
            </a:pPr>
            <a:r>
              <a:rPr lang="en-US" sz="1800" b="1" dirty="0"/>
              <a:t>Correct (APA 2020, 7</a:t>
            </a:r>
            <a:r>
              <a:rPr lang="en-US" sz="1800" b="1" baseline="30000" dirty="0"/>
              <a:t>th</a:t>
            </a:r>
            <a:r>
              <a:rPr lang="en-US" sz="1800" b="1" dirty="0"/>
              <a:t> edition) </a:t>
            </a:r>
          </a:p>
          <a:p>
            <a:pPr marL="0" indent="0">
              <a:buNone/>
            </a:pPr>
            <a:r>
              <a:rPr lang="en-US" sz="1800" dirty="0">
                <a:latin typeface="Times New Roman" panose="02020603050405020304" pitchFamily="18" charset="0"/>
                <a:cs typeface="Times New Roman" panose="02020603050405020304" pitchFamily="18" charset="0"/>
              </a:rPr>
              <a:t>Canadian Nurses Association. (2017). </a:t>
            </a:r>
            <a:r>
              <a:rPr lang="en-US" sz="1800" i="1" dirty="0">
                <a:latin typeface="Times New Roman" panose="02020603050405020304" pitchFamily="18" charset="0"/>
                <a:cs typeface="Times New Roman" panose="02020603050405020304" pitchFamily="18" charset="0"/>
              </a:rPr>
              <a:t>Code of ethics for registered nurses</a:t>
            </a:r>
            <a:r>
              <a:rPr lang="en-US" sz="1800" dirty="0">
                <a:latin typeface="Times New Roman" panose="02020603050405020304" pitchFamily="18" charset="0"/>
                <a:cs typeface="Times New Roman" panose="02020603050405020304" pitchFamily="18" charset="0"/>
              </a:rPr>
              <a:t>. </a:t>
            </a:r>
          </a:p>
          <a:p>
            <a:pPr marL="0" indent="0">
              <a:buNone/>
            </a:pPr>
            <a:r>
              <a:rPr lang="en-US" sz="1800" dirty="0">
                <a:solidFill>
                  <a:schemeClr val="tx1"/>
                </a:solidFill>
                <a:latin typeface="Times New Roman" panose="02020603050405020304" pitchFamily="18" charset="0"/>
                <a:cs typeface="Times New Roman" panose="02020603050405020304" pitchFamily="18" charset="0"/>
                <a:hlinkClick r:id="rId4"/>
              </a:rPr>
              <a:t>              </a:t>
            </a:r>
            <a:r>
              <a:rPr lang="en-US" sz="1800" dirty="0">
                <a:solidFill>
                  <a:schemeClr val="tx1"/>
                </a:solidFill>
                <a:latin typeface="Times New Roman" panose="02020603050405020304" pitchFamily="18" charset="0"/>
                <a:cs typeface="Times New Roman" panose="02020603050405020304" pitchFamily="18" charset="0"/>
                <a:hlinkClick r:id="rId3"/>
              </a:rPr>
              <a:t>https://www.cna-aiic.ca/en/nursing/regulated-nursing-in-canada/nursing-ethics</a:t>
            </a: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28009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Location: Publisher </a:t>
            </a:r>
          </a:p>
        </p:txBody>
      </p:sp>
      <p:sp>
        <p:nvSpPr>
          <p:cNvPr id="3" name="Content Placeholder 2"/>
          <p:cNvSpPr>
            <a:spLocks noGrp="1"/>
          </p:cNvSpPr>
          <p:nvPr>
            <p:ph idx="1"/>
          </p:nvPr>
        </p:nvSpPr>
        <p:spPr/>
        <p:txBody>
          <a:bodyPr/>
          <a:lstStyle/>
          <a:p>
            <a:pPr marL="0" indent="0">
              <a:buNone/>
            </a:pPr>
            <a:r>
              <a:rPr lang="en-US" sz="2000" b="1" dirty="0">
                <a:solidFill>
                  <a:srgbClr val="C00000"/>
                </a:solidFill>
                <a:latin typeface="Calibri" panose="020F0502020204030204" pitchFamily="34" charset="0"/>
                <a:cs typeface="Calibri" panose="020F0502020204030204" pitchFamily="34" charset="0"/>
              </a:rPr>
              <a:t>Incorrect</a:t>
            </a:r>
            <a:endParaRPr lang="en-US" sz="2000" dirty="0">
              <a:solidFill>
                <a:srgbClr val="C00000"/>
              </a:solidFill>
              <a:latin typeface="Times New Roman" panose="02020603050405020304" pitchFamily="18" charset="0"/>
              <a:cs typeface="Times New Roman" panose="02020603050405020304" pitchFamily="18" charset="0"/>
            </a:endParaRPr>
          </a:p>
          <a:p>
            <a:pPr marL="0" indent="0">
              <a:buNone/>
            </a:pPr>
            <a:r>
              <a:rPr lang="en-US" sz="2000" dirty="0"/>
              <a:t>Creswell, J. W. (2014). </a:t>
            </a:r>
            <a:r>
              <a:rPr lang="en-US" sz="2000" i="1" dirty="0"/>
              <a:t>Research design: Qualitative, quantitative and mixed </a:t>
            </a:r>
          </a:p>
          <a:p>
            <a:pPr marL="0" indent="0">
              <a:buNone/>
            </a:pPr>
            <a:r>
              <a:rPr lang="en-US" sz="2000" i="1" dirty="0"/>
              <a:t>            methods approaches (</a:t>
            </a:r>
            <a:r>
              <a:rPr lang="en-US" sz="2000" dirty="0"/>
              <a:t>4th ed.). </a:t>
            </a:r>
            <a:r>
              <a:rPr lang="en-US" sz="2000" dirty="0">
                <a:solidFill>
                  <a:srgbClr val="C00000"/>
                </a:solidFill>
              </a:rPr>
              <a:t>Thousand Oaks, CA: </a:t>
            </a:r>
            <a:r>
              <a:rPr lang="en-US" sz="2000" dirty="0"/>
              <a:t>Sage.</a:t>
            </a:r>
          </a:p>
          <a:p>
            <a:pPr marL="0" indent="0">
              <a:buNone/>
            </a:pPr>
            <a:endParaRPr lang="en-US" dirty="0"/>
          </a:p>
          <a:p>
            <a:pPr marL="0" indent="0">
              <a:buNone/>
            </a:pPr>
            <a:r>
              <a:rPr lang="en-US" sz="2000" b="1" dirty="0">
                <a:solidFill>
                  <a:srgbClr val="C00000"/>
                </a:solidFill>
                <a:latin typeface="Calibri" panose="020F0502020204030204" pitchFamily="34" charset="0"/>
                <a:cs typeface="Calibri" panose="020F0502020204030204" pitchFamily="34" charset="0"/>
              </a:rPr>
              <a:t>Correct (APA, 2020, 7</a:t>
            </a:r>
            <a:r>
              <a:rPr lang="en-US" sz="2000" b="1" baseline="30000" dirty="0">
                <a:solidFill>
                  <a:srgbClr val="C00000"/>
                </a:solidFill>
                <a:latin typeface="Calibri" panose="020F0502020204030204" pitchFamily="34" charset="0"/>
                <a:cs typeface="Calibri" panose="020F0502020204030204" pitchFamily="34" charset="0"/>
              </a:rPr>
              <a:t>th</a:t>
            </a:r>
            <a:r>
              <a:rPr lang="en-US" sz="2000" b="1" dirty="0">
                <a:solidFill>
                  <a:srgbClr val="C00000"/>
                </a:solidFill>
                <a:latin typeface="Calibri" panose="020F0502020204030204" pitchFamily="34" charset="0"/>
                <a:cs typeface="Calibri" panose="020F0502020204030204" pitchFamily="34" charset="0"/>
              </a:rPr>
              <a:t> ed.)</a:t>
            </a:r>
            <a:endParaRPr lang="en-US" sz="2000" dirty="0">
              <a:solidFill>
                <a:srgbClr val="C00000"/>
              </a:solidFill>
              <a:latin typeface="Times New Roman" panose="02020603050405020304" pitchFamily="18" charset="0"/>
              <a:cs typeface="Times New Roman" panose="02020603050405020304" pitchFamily="18" charset="0"/>
            </a:endParaRPr>
          </a:p>
          <a:p>
            <a:pPr marL="0" indent="0">
              <a:buNone/>
            </a:pPr>
            <a:r>
              <a:rPr lang="en-US" sz="2000" dirty="0"/>
              <a:t>Creswell, J. W. (2014). </a:t>
            </a:r>
            <a:r>
              <a:rPr lang="en-US" sz="2000" i="1" dirty="0"/>
              <a:t>Research design: Qualitative, quantitative and mixed  </a:t>
            </a:r>
          </a:p>
          <a:p>
            <a:pPr marL="0" indent="0">
              <a:buNone/>
            </a:pPr>
            <a:r>
              <a:rPr lang="en-US" sz="2000" i="1" dirty="0"/>
              <a:t>            methods approaches </a:t>
            </a:r>
            <a:r>
              <a:rPr lang="en-US" sz="2000" dirty="0"/>
              <a:t>(4</a:t>
            </a:r>
            <a:r>
              <a:rPr lang="en-US" sz="2000" baseline="30000" dirty="0"/>
              <a:t>th</a:t>
            </a:r>
            <a:r>
              <a:rPr lang="en-US" sz="2000" dirty="0"/>
              <a:t> ed.). Sage.</a:t>
            </a:r>
          </a:p>
          <a:p>
            <a:pPr marL="0" indent="0">
              <a:buNone/>
            </a:pPr>
            <a:endParaRPr lang="en-US" dirty="0"/>
          </a:p>
        </p:txBody>
      </p:sp>
    </p:spTree>
    <p:extLst>
      <p:ext uri="{BB962C8B-B14F-4D97-AF65-F5344CB8AC3E}">
        <p14:creationId xmlns:p14="http://schemas.microsoft.com/office/powerpoint/2010/main" val="513063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Location: Publisher </a:t>
            </a:r>
          </a:p>
        </p:txBody>
      </p:sp>
      <p:sp>
        <p:nvSpPr>
          <p:cNvPr id="3" name="Content Placeholder 2"/>
          <p:cNvSpPr>
            <a:spLocks noGrp="1"/>
          </p:cNvSpPr>
          <p:nvPr>
            <p:ph idx="1"/>
          </p:nvPr>
        </p:nvSpPr>
        <p:spPr>
          <a:xfrm>
            <a:off x="228600" y="1524000"/>
            <a:ext cx="8855075" cy="4876800"/>
          </a:xfrm>
        </p:spPr>
        <p:txBody>
          <a:bodyPr/>
          <a:lstStyle/>
          <a:p>
            <a:pPr marL="0" indent="0">
              <a:buNone/>
            </a:pPr>
            <a:r>
              <a:rPr lang="en-US" sz="2000" b="1" dirty="0">
                <a:latin typeface="Calibri" panose="020F0502020204030204" pitchFamily="34" charset="0"/>
                <a:cs typeface="Calibri" panose="020F0502020204030204" pitchFamily="34" charset="0"/>
              </a:rPr>
              <a:t>Incorrect: </a:t>
            </a:r>
          </a:p>
          <a:p>
            <a:pPr marL="0" indent="0">
              <a:buNone/>
            </a:pPr>
            <a:r>
              <a:rPr lang="en-US" sz="2000" b="1" dirty="0">
                <a:solidFill>
                  <a:srgbClr val="C00000"/>
                </a:solidFill>
                <a:latin typeface="Times New Roman" panose="02020603050405020304" pitchFamily="18" charset="0"/>
                <a:cs typeface="Times New Roman" panose="02020603050405020304" pitchFamily="18" charset="0"/>
              </a:rPr>
              <a:t>WHO. </a:t>
            </a:r>
            <a:r>
              <a:rPr lang="en-US" sz="2000" dirty="0">
                <a:latin typeface="Times New Roman" panose="02020603050405020304" pitchFamily="18" charset="0"/>
                <a:cs typeface="Times New Roman" panose="02020603050405020304" pitchFamily="18" charset="0"/>
              </a:rPr>
              <a:t>(2015). </a:t>
            </a:r>
            <a:r>
              <a:rPr lang="en-US" sz="2000" i="1" dirty="0">
                <a:latin typeface="Times New Roman" panose="02020603050405020304" pitchFamily="18" charset="0"/>
                <a:cs typeface="Times New Roman" panose="02020603050405020304" pitchFamily="18" charset="0"/>
              </a:rPr>
              <a:t>HIV/AIDS factsheet</a:t>
            </a:r>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Geneva: WHO. </a:t>
            </a:r>
          </a:p>
          <a:p>
            <a:pPr marL="0" indent="0">
              <a:buNone/>
            </a:pPr>
            <a:r>
              <a:rPr lang="en-US" sz="2000" dirty="0">
                <a:latin typeface="Times New Roman" panose="02020603050405020304" pitchFamily="18" charset="0"/>
                <a:cs typeface="Times New Roman" panose="02020603050405020304" pitchFamily="18" charset="0"/>
              </a:rPr>
              <a:t>	Retrieved from </a:t>
            </a:r>
            <a:r>
              <a:rPr lang="en-US" sz="2000" dirty="0">
                <a:latin typeface="Times New Roman" panose="02020603050405020304" pitchFamily="18" charset="0"/>
                <a:cs typeface="Times New Roman" panose="02020603050405020304" pitchFamily="18" charset="0"/>
                <a:hlinkClick r:id="rId2"/>
              </a:rPr>
              <a:t>http://www.who.int/mediacentre/factsheets/fs360/en/</a:t>
            </a: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000" b="1" dirty="0">
              <a:latin typeface="Calibri" panose="020F0502020204030204" pitchFamily="34" charset="0"/>
              <a:cs typeface="Calibri" panose="020F0502020204030204" pitchFamily="34" charset="0"/>
            </a:endParaRPr>
          </a:p>
          <a:p>
            <a:pPr marL="0" indent="0">
              <a:buNone/>
            </a:pPr>
            <a:r>
              <a:rPr lang="en-US" sz="2000" b="1" dirty="0">
                <a:latin typeface="Calibri" panose="020F0502020204030204" pitchFamily="34" charset="0"/>
                <a:cs typeface="Calibri" panose="020F0502020204030204" pitchFamily="34" charset="0"/>
              </a:rPr>
              <a:t>Correct: APA (2010) 6th </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World Health Organization. (2015). </a:t>
            </a:r>
            <a:r>
              <a:rPr lang="en-US" sz="2000" i="1" dirty="0">
                <a:solidFill>
                  <a:schemeClr val="tx1"/>
                </a:solidFill>
                <a:latin typeface="Times New Roman" panose="02020603050405020304" pitchFamily="18" charset="0"/>
                <a:cs typeface="Times New Roman" panose="02020603050405020304" pitchFamily="18" charset="0"/>
              </a:rPr>
              <a:t>HIV/AIDS factsheet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accent6">
                    <a:lumMod val="60000"/>
                    <a:lumOff val="40000"/>
                  </a:schemeClr>
                </a:solidFill>
                <a:latin typeface="Times New Roman" panose="02020603050405020304" pitchFamily="18" charset="0"/>
                <a:cs typeface="Times New Roman" panose="02020603050405020304" pitchFamily="18" charset="0"/>
              </a:rPr>
              <a:t>Geneva, CH: Author</a:t>
            </a:r>
            <a:r>
              <a:rPr lang="en-US" sz="20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	Retrieved from http://www.who.int/mediacentre/factsheets/fs360/en/</a:t>
            </a: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dirty="0">
                <a:latin typeface="Calibri" panose="020F0502020204030204" pitchFamily="34" charset="0"/>
                <a:cs typeface="Calibri" panose="020F0502020204030204" pitchFamily="34" charset="0"/>
              </a:rPr>
              <a:t>Correct: APA (2020) 7th </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World Health Organization. (2015). </a:t>
            </a:r>
            <a:r>
              <a:rPr lang="en-US" sz="2000" i="1" dirty="0">
                <a:solidFill>
                  <a:schemeClr val="tx1"/>
                </a:solidFill>
                <a:latin typeface="Times New Roman" panose="02020603050405020304" pitchFamily="18" charset="0"/>
                <a:cs typeface="Times New Roman" panose="02020603050405020304" pitchFamily="18" charset="0"/>
              </a:rPr>
              <a:t>HIV/AIDS factsheet</a:t>
            </a:r>
            <a:r>
              <a:rPr lang="en-US" sz="20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hlinkClick r:id="rId2"/>
              </a:rPr>
              <a:t>http://www.who.int/mediacentre/factsheets/fs360/en/</a:t>
            </a: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r>
              <a:rPr lang="en-US" sz="1400" dirty="0">
                <a:solidFill>
                  <a:srgbClr val="7030A0"/>
                </a:solidFill>
              </a:rPr>
              <a:t> See APA Tip #24b – Write abbreviations out in full (APA, 2019, p. 324) </a:t>
            </a:r>
            <a:endParaRPr lang="en-US" sz="1400" dirty="0">
              <a:solidFill>
                <a:schemeClr val="tx1"/>
              </a:solidFill>
              <a:latin typeface="Times New Roman" panose="02020603050405020304" pitchFamily="18" charset="0"/>
              <a:cs typeface="Times New Roman" panose="02020603050405020304" pitchFamily="18" charset="0"/>
            </a:endParaRPr>
          </a:p>
          <a:p>
            <a:r>
              <a:rPr lang="en-US" sz="1400" dirty="0">
                <a:solidFill>
                  <a:srgbClr val="7030A0"/>
                </a:solidFill>
              </a:rPr>
              <a:t> See APA Tip #30a – location of published no longer needed (APA, 2019, p. 322, 324, 330-331, 334-335, 297).</a:t>
            </a: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956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 9. ‘Retrieved from’ or ‘Accessed from’.      </a:t>
            </a:r>
            <a:r>
              <a:rPr lang="en-US" dirty="0">
                <a:solidFill>
                  <a:srgbClr val="C00000"/>
                </a:solidFill>
              </a:rPr>
              <a:t>Tip #31a</a:t>
            </a:r>
            <a:r>
              <a:rPr lang="en-US" dirty="0"/>
              <a:t> </a:t>
            </a:r>
          </a:p>
          <a:p>
            <a:r>
              <a:rPr lang="en-US" dirty="0"/>
              <a:t>Do not include before the </a:t>
            </a:r>
            <a:r>
              <a:rPr lang="en-US" dirty="0" err="1"/>
              <a:t>url</a:t>
            </a:r>
            <a:r>
              <a:rPr lang="en-US" dirty="0"/>
              <a:t> (APA, 2020, pp. 299–300).</a:t>
            </a:r>
          </a:p>
          <a:p>
            <a:r>
              <a:rPr lang="en-US" dirty="0"/>
              <a:t>Unnecessary wording </a:t>
            </a:r>
          </a:p>
          <a:p>
            <a:pPr marL="0" indent="0">
              <a:buNone/>
            </a:pPr>
            <a:endParaRPr lang="en-US" sz="2000" dirty="0"/>
          </a:p>
          <a:p>
            <a:pPr marL="0" indent="0">
              <a:buNone/>
            </a:pPr>
            <a:r>
              <a:rPr lang="en-US" sz="2000" b="1" dirty="0"/>
              <a:t>Exception</a:t>
            </a:r>
            <a:r>
              <a:rPr lang="en-US" sz="2000" dirty="0"/>
              <a:t> of when to include a retrieval or accessed date:</a:t>
            </a:r>
          </a:p>
          <a:p>
            <a:r>
              <a:rPr lang="en-US" sz="2000" dirty="0"/>
              <a:t>If the year is (</a:t>
            </a:r>
            <a:r>
              <a:rPr lang="en-US" sz="2000" dirty="0" err="1"/>
              <a:t>n.d.</a:t>
            </a:r>
            <a:r>
              <a:rPr lang="en-US" sz="2000" dirty="0"/>
              <a:t>) only then do you include the retrieval date</a:t>
            </a:r>
          </a:p>
          <a:p>
            <a:pPr marL="0" indent="0">
              <a:buNone/>
            </a:pPr>
            <a:r>
              <a:rPr lang="en-US" sz="2000" b="1" dirty="0"/>
              <a:t>Example: </a:t>
            </a:r>
          </a:p>
          <a:p>
            <a:pPr marL="0" indent="0">
              <a:buNone/>
            </a:pPr>
            <a:r>
              <a:rPr lang="en-US" sz="2000" dirty="0"/>
              <a:t>Meriam Webster Dictionary. (</a:t>
            </a:r>
            <a:r>
              <a:rPr lang="en-US" sz="2000" dirty="0" err="1"/>
              <a:t>n.d.</a:t>
            </a:r>
            <a:r>
              <a:rPr lang="en-US" sz="2000" dirty="0"/>
              <a:t>). </a:t>
            </a:r>
            <a:r>
              <a:rPr lang="en-US" sz="2000" i="1" dirty="0" err="1"/>
              <a:t>Allyship</a:t>
            </a:r>
            <a:r>
              <a:rPr lang="en-US" sz="2000" i="1" dirty="0"/>
              <a:t>.</a:t>
            </a:r>
            <a:r>
              <a:rPr lang="en-US" sz="2000" dirty="0"/>
              <a:t> Accessed June 2, 2020.</a:t>
            </a:r>
          </a:p>
          <a:p>
            <a:pPr marL="0" indent="0">
              <a:buNone/>
            </a:pPr>
            <a:r>
              <a:rPr lang="en-US" sz="2000" dirty="0"/>
              <a:t>                 https://www.merriam-webster.com/dictionary/allyship</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15439221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 9. ‘Retrieved from’ or ‘Accessed from’.      </a:t>
            </a:r>
            <a:r>
              <a:rPr lang="en-US" dirty="0">
                <a:solidFill>
                  <a:srgbClr val="C00000"/>
                </a:solidFill>
              </a:rPr>
              <a:t>Tip #31a</a:t>
            </a:r>
            <a:r>
              <a:rPr lang="en-US" dirty="0"/>
              <a:t> </a:t>
            </a:r>
          </a:p>
          <a:p>
            <a:pPr marL="0" indent="0">
              <a:buNone/>
            </a:pPr>
            <a:endParaRPr lang="en-US" sz="1800" dirty="0"/>
          </a:p>
          <a:p>
            <a:pPr marL="0" indent="0">
              <a:buNone/>
            </a:pPr>
            <a:r>
              <a:rPr lang="en-US" sz="1800" b="1" dirty="0"/>
              <a:t>Correct APA (2010) 6</a:t>
            </a:r>
            <a:r>
              <a:rPr lang="en-US" sz="1800" b="1" baseline="30000" dirty="0"/>
              <a:t>th</a:t>
            </a:r>
            <a:r>
              <a:rPr lang="en-US" sz="1800" b="1" dirty="0"/>
              <a:t> ed.</a:t>
            </a:r>
          </a:p>
          <a:p>
            <a:pPr marL="0" indent="0">
              <a:buNone/>
            </a:pPr>
            <a:r>
              <a:rPr lang="en-US" sz="2000" dirty="0">
                <a:latin typeface="Times New Roman" panose="02020603050405020304" pitchFamily="18" charset="0"/>
                <a:cs typeface="Times New Roman" panose="02020603050405020304" pitchFamily="18" charset="0"/>
              </a:rPr>
              <a:t>Canadian Nurses Association. (2017). </a:t>
            </a:r>
            <a:r>
              <a:rPr lang="en-US" sz="2000" i="1" dirty="0">
                <a:latin typeface="Times New Roman" panose="02020603050405020304" pitchFamily="18" charset="0"/>
                <a:cs typeface="Times New Roman" panose="02020603050405020304" pitchFamily="18" charset="0"/>
              </a:rPr>
              <a:t>Code of ethics for registered nurses</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Retrieved from </a:t>
            </a:r>
            <a:r>
              <a:rPr lang="en-US" sz="2000" dirty="0">
                <a:solidFill>
                  <a:srgbClr val="00B050"/>
                </a:solidFill>
                <a:hlinkClick r:id="rId2"/>
              </a:rPr>
              <a:t>https://www.cna-aiic.ca/~/media/cna/page-</a:t>
            </a:r>
            <a:r>
              <a:rPr lang="en-US" sz="2000" dirty="0">
                <a:solidFill>
                  <a:srgbClr val="00B050"/>
                </a:solidFill>
              </a:rPr>
              <a:t>	</a:t>
            </a:r>
            <a:r>
              <a:rPr lang="en-US" sz="2000" u="sng" dirty="0">
                <a:solidFill>
                  <a:srgbClr val="00B050"/>
                </a:solidFill>
              </a:rPr>
              <a:t>content/pdf-</a:t>
            </a:r>
            <a:r>
              <a:rPr lang="en-US" sz="2000" u="sng" dirty="0" err="1">
                <a:solidFill>
                  <a:srgbClr val="00B050"/>
                </a:solidFill>
              </a:rPr>
              <a:t>en</a:t>
            </a:r>
            <a:r>
              <a:rPr lang="en-US" sz="2000" u="sng" dirty="0">
                <a:solidFill>
                  <a:srgbClr val="00B050"/>
                </a:solidFill>
              </a:rPr>
              <a:t>/code-of-ethics-2017-edition-secure-interactive</a:t>
            </a:r>
          </a:p>
          <a:p>
            <a:pPr marL="0" indent="0">
              <a:buNone/>
            </a:pPr>
            <a:endParaRPr lang="en-US" sz="2000" dirty="0"/>
          </a:p>
          <a:p>
            <a:pPr marL="0" indent="0">
              <a:buNone/>
            </a:pPr>
            <a:endParaRPr lang="en-US" sz="2000" dirty="0"/>
          </a:p>
          <a:p>
            <a:pPr marL="0" indent="0">
              <a:buNone/>
            </a:pPr>
            <a:r>
              <a:rPr lang="en-US" sz="2000" b="1" dirty="0">
                <a:solidFill>
                  <a:schemeClr val="tx2"/>
                </a:solidFill>
              </a:rPr>
              <a:t>Now correct – APA (2020) 7</a:t>
            </a:r>
            <a:r>
              <a:rPr lang="en-US" sz="2000" b="1" baseline="30000" dirty="0">
                <a:solidFill>
                  <a:schemeClr val="tx2"/>
                </a:solidFill>
              </a:rPr>
              <a:t>th</a:t>
            </a:r>
            <a:r>
              <a:rPr lang="en-US" sz="2000" b="1" dirty="0">
                <a:solidFill>
                  <a:schemeClr val="tx2"/>
                </a:solidFill>
              </a:rPr>
              <a:t> ed. </a:t>
            </a:r>
          </a:p>
          <a:p>
            <a:pPr marL="0" indent="0">
              <a:buNone/>
            </a:pPr>
            <a:r>
              <a:rPr lang="en-US" sz="1800" dirty="0">
                <a:latin typeface="Times New Roman" panose="02020603050405020304" pitchFamily="18" charset="0"/>
                <a:cs typeface="Times New Roman" panose="02020603050405020304" pitchFamily="18" charset="0"/>
              </a:rPr>
              <a:t>Canadian Nurses Association. (2017). </a:t>
            </a:r>
            <a:r>
              <a:rPr lang="en-US" sz="1800" i="1" dirty="0">
                <a:latin typeface="Times New Roman" panose="02020603050405020304" pitchFamily="18" charset="0"/>
                <a:cs typeface="Times New Roman" panose="02020603050405020304" pitchFamily="18" charset="0"/>
              </a:rPr>
              <a:t>Code of ethics for registered nurses</a:t>
            </a:r>
            <a:r>
              <a:rPr lang="en-US" sz="1800" dirty="0">
                <a:latin typeface="Times New Roman" panose="02020603050405020304" pitchFamily="18" charset="0"/>
                <a:cs typeface="Times New Roman" panose="02020603050405020304" pitchFamily="18" charset="0"/>
              </a:rPr>
              <a:t>.</a:t>
            </a:r>
          </a:p>
          <a:p>
            <a:pPr marL="0" indent="0">
              <a:buNone/>
            </a:pPr>
            <a:r>
              <a:rPr lang="en-US" sz="1800" dirty="0">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3"/>
              </a:rPr>
              <a:t> https://www.cna-aiic.ca/en/nursing/regulated-nursing-in-canada/nursing-ethics</a:t>
            </a:r>
            <a:endParaRPr lang="en-US" sz="1800"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24130778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 10. Hyperlink (DOI).</a:t>
            </a:r>
            <a:r>
              <a:rPr lang="en-US" dirty="0"/>
              <a:t>                                      </a:t>
            </a:r>
            <a:r>
              <a:rPr lang="en-US" dirty="0">
                <a:solidFill>
                  <a:srgbClr val="C00000"/>
                </a:solidFill>
              </a:rPr>
              <a:t>Tip #31b</a:t>
            </a:r>
          </a:p>
          <a:p>
            <a:pPr marL="0" indent="0">
              <a:buNone/>
            </a:pPr>
            <a:endParaRPr lang="en-US" dirty="0"/>
          </a:p>
          <a:p>
            <a:r>
              <a:rPr lang="en-US" sz="2000" dirty="0"/>
              <a:t>Use </a:t>
            </a:r>
            <a:r>
              <a:rPr lang="en-US" sz="2000" dirty="0" err="1"/>
              <a:t>doi</a:t>
            </a:r>
            <a:r>
              <a:rPr lang="en-US" sz="2000" dirty="0"/>
              <a:t> hyperlink for direct link to the article (APA, 2020, p. 300). </a:t>
            </a:r>
          </a:p>
        </p:txBody>
      </p:sp>
      <p:sp>
        <p:nvSpPr>
          <p:cNvPr id="3" name="Title 2"/>
          <p:cNvSpPr>
            <a:spLocks noGrp="1"/>
          </p:cNvSpPr>
          <p:nvPr>
            <p:ph type="title"/>
          </p:nvPr>
        </p:nvSpPr>
        <p:spPr/>
        <p:txBody>
          <a:bodyPr/>
          <a:lstStyle/>
          <a:p>
            <a:r>
              <a:rPr lang="en-US" sz="3200" b="1" dirty="0"/>
              <a:t>           15 Main Changes in APA (2020) 7</a:t>
            </a:r>
            <a:r>
              <a:rPr lang="en-US" sz="3200" b="1" baseline="30000" dirty="0"/>
              <a:t>th </a:t>
            </a:r>
            <a:r>
              <a:rPr lang="en-US" sz="3200" b="1" dirty="0"/>
              <a:t>edition</a:t>
            </a:r>
            <a:endParaRPr lang="en-US" dirty="0"/>
          </a:p>
        </p:txBody>
      </p:sp>
    </p:spTree>
    <p:extLst>
      <p:ext uri="{BB962C8B-B14F-4D97-AF65-F5344CB8AC3E}">
        <p14:creationId xmlns:p14="http://schemas.microsoft.com/office/powerpoint/2010/main" val="23304173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dirty="0" err="1"/>
              <a:t>doi</a:t>
            </a:r>
            <a:r>
              <a:rPr lang="en-US" sz="3200" dirty="0"/>
              <a:t> prefix (new in APA, since 2014)  </a:t>
            </a:r>
          </a:p>
        </p:txBody>
      </p:sp>
      <p:sp>
        <p:nvSpPr>
          <p:cNvPr id="3" name="Content Placeholder 2"/>
          <p:cNvSpPr>
            <a:spLocks noGrp="1"/>
          </p:cNvSpPr>
          <p:nvPr>
            <p:ph idx="1"/>
          </p:nvPr>
        </p:nvSpPr>
        <p:spPr/>
        <p:txBody>
          <a:bodyPr/>
          <a:lstStyle/>
          <a:p>
            <a:pPr marL="0" indent="0">
              <a:buNone/>
            </a:pPr>
            <a:r>
              <a:rPr lang="en-US" sz="2400" dirty="0">
                <a:solidFill>
                  <a:schemeClr val="tx2"/>
                </a:solidFill>
                <a:hlinkClick r:id="rId2"/>
              </a:rPr>
              <a:t>https://dx.doi.org/</a:t>
            </a:r>
            <a:r>
              <a:rPr lang="en-US" sz="2400" dirty="0">
                <a:solidFill>
                  <a:schemeClr val="tx2"/>
                </a:solidFill>
              </a:rPr>
              <a:t>   or </a:t>
            </a:r>
            <a:r>
              <a:rPr lang="en-US" sz="2400" dirty="0">
                <a:solidFill>
                  <a:schemeClr val="tx2"/>
                </a:solidFill>
                <a:hlinkClick r:id="rId3"/>
              </a:rPr>
              <a:t>https://doi.org/</a:t>
            </a:r>
            <a:r>
              <a:rPr lang="en-US" sz="2400" dirty="0">
                <a:solidFill>
                  <a:schemeClr val="tx2"/>
                </a:solidFill>
              </a:rPr>
              <a:t>    before the /10</a:t>
            </a:r>
            <a:endParaRPr lang="en-US" sz="2400" dirty="0"/>
          </a:p>
          <a:p>
            <a:pPr marL="0" indent="0">
              <a:buNone/>
            </a:pPr>
            <a:r>
              <a:rPr lang="en-US" sz="2000" dirty="0"/>
              <a:t>American Psychiatric Association. (2014, July 14). How to use the new </a:t>
            </a:r>
            <a:r>
              <a:rPr lang="en-US" sz="2000" dirty="0" err="1"/>
              <a:t>doi</a:t>
            </a:r>
            <a:r>
              <a:rPr lang="en-US" sz="2000" dirty="0"/>
              <a:t> format </a:t>
            </a:r>
          </a:p>
          <a:p>
            <a:pPr marL="0" indent="0">
              <a:buNone/>
            </a:pPr>
            <a:r>
              <a:rPr lang="en-US" sz="2000" dirty="0"/>
              <a:t>	in APA style  (By Jeff Hume-</a:t>
            </a:r>
            <a:r>
              <a:rPr lang="en-US" sz="2000" dirty="0" err="1"/>
              <a:t>Pratuch</a:t>
            </a:r>
            <a:r>
              <a:rPr lang="en-US" sz="2000" dirty="0"/>
              <a:t>).  </a:t>
            </a:r>
            <a:r>
              <a:rPr lang="en-US" sz="2000" i="1" dirty="0"/>
              <a:t>APA Style Blog. </a:t>
            </a:r>
            <a:r>
              <a:rPr lang="en-US" sz="2000" dirty="0"/>
              <a:t>	</a:t>
            </a:r>
            <a:r>
              <a:rPr lang="nb-NO" sz="2000" u="sng" dirty="0">
                <a:hlinkClick r:id="rId4"/>
              </a:rPr>
              <a:t>http://blog.apastyle.org/apastyle/digital-object-identifier-doi/</a:t>
            </a:r>
            <a:endParaRPr lang="en-US" dirty="0"/>
          </a:p>
          <a:p>
            <a:pPr marL="0" indent="0">
              <a:buNone/>
            </a:pPr>
            <a:endParaRPr lang="en-US" sz="2000" b="1" dirty="0"/>
          </a:p>
          <a:p>
            <a:pPr marL="0" indent="0">
              <a:buNone/>
            </a:pPr>
            <a:r>
              <a:rPr lang="en-US" sz="2000" b="1" dirty="0"/>
              <a:t>Incorrect </a:t>
            </a:r>
          </a:p>
          <a:p>
            <a:pPr marL="0" indent="0">
              <a:buNone/>
            </a:pPr>
            <a:r>
              <a:rPr lang="en-US" sz="2000" u="sng" dirty="0" err="1">
                <a:hlinkClick r:id="rId5"/>
              </a:rPr>
              <a:t>doi</a:t>
            </a:r>
            <a:r>
              <a:rPr lang="en-US" sz="2000" u="sng" dirty="0">
                <a:hlinkClick r:id="rId5"/>
              </a:rPr>
              <a:t>: 10.1016/j.nedt.2015.03.012</a:t>
            </a:r>
            <a:r>
              <a:rPr lang="en-US" sz="2000" u="sng" dirty="0"/>
              <a:t> </a:t>
            </a:r>
          </a:p>
          <a:p>
            <a:pPr marL="0" indent="0">
              <a:buNone/>
            </a:pPr>
            <a:endParaRPr lang="en-US" sz="2000" dirty="0"/>
          </a:p>
          <a:p>
            <a:pPr marL="0" indent="0">
              <a:buNone/>
            </a:pPr>
            <a:r>
              <a:rPr lang="en-US" sz="2000" b="1" dirty="0"/>
              <a:t>Correct</a:t>
            </a:r>
          </a:p>
          <a:p>
            <a:pPr marL="0" indent="0">
              <a:buNone/>
            </a:pPr>
            <a:r>
              <a:rPr lang="en-US" sz="2000" dirty="0"/>
              <a:t>Kent-Wilkinson, A., Dietrich Leurer, M., Luimes, J., Ferguson, L., &amp; Murray, L. 	(2015). </a:t>
            </a:r>
            <a:r>
              <a:rPr lang="en-CA" sz="2000" dirty="0"/>
              <a:t>Study abroad: Exploring factors influencing nursing students’ 	decisions </a:t>
            </a:r>
            <a:r>
              <a:rPr lang="en-US" sz="2000" dirty="0"/>
              <a:t>to apply for clinical placements in international settings. 	</a:t>
            </a:r>
            <a:r>
              <a:rPr lang="en-US" sz="2000" i="1" dirty="0"/>
              <a:t>Nurse Education Today, 35</a:t>
            </a:r>
            <a:r>
              <a:rPr lang="en-US" sz="2000" dirty="0"/>
              <a:t>(8), 941–947. 	</a:t>
            </a:r>
            <a:r>
              <a:rPr lang="en-US" sz="2000" u="sng" dirty="0">
                <a:hlinkClick r:id="rId6"/>
              </a:rPr>
              <a:t>https://doi.org/10.1016/j.nedt.2015.03.012</a:t>
            </a:r>
            <a:r>
              <a:rPr lang="en-US" sz="2000" dirty="0"/>
              <a:t> </a:t>
            </a:r>
          </a:p>
          <a:p>
            <a:pPr marL="0" indent="0">
              <a:buNone/>
            </a:pPr>
            <a:endParaRPr lang="en-US" dirty="0"/>
          </a:p>
          <a:p>
            <a:endParaRPr lang="en-US" dirty="0"/>
          </a:p>
        </p:txBody>
      </p:sp>
    </p:spTree>
    <p:extLst>
      <p:ext uri="{BB962C8B-B14F-4D97-AF65-F5344CB8AC3E}">
        <p14:creationId xmlns:p14="http://schemas.microsoft.com/office/powerpoint/2010/main" val="718070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dirty="0" err="1"/>
              <a:t>doi</a:t>
            </a:r>
            <a:r>
              <a:rPr lang="en-US" sz="3200" dirty="0"/>
              <a:t> prefix (new in APA, since 2014)</a:t>
            </a:r>
          </a:p>
        </p:txBody>
      </p:sp>
      <p:sp>
        <p:nvSpPr>
          <p:cNvPr id="3" name="Content Placeholder 2"/>
          <p:cNvSpPr>
            <a:spLocks noGrp="1"/>
          </p:cNvSpPr>
          <p:nvPr>
            <p:ph idx="1"/>
          </p:nvPr>
        </p:nvSpPr>
        <p:spPr/>
        <p:txBody>
          <a:bodyPr/>
          <a:lstStyle/>
          <a:p>
            <a:pPr marL="0" indent="0">
              <a:buNone/>
            </a:pPr>
            <a:r>
              <a:rPr lang="en-US" sz="2000" b="1" dirty="0">
                <a:solidFill>
                  <a:srgbClr val="C00000"/>
                </a:solidFill>
                <a:latin typeface="Times New Roman" panose="02020603050405020304" pitchFamily="18" charset="0"/>
                <a:cs typeface="Times New Roman" panose="02020603050405020304" pitchFamily="18" charset="0"/>
              </a:rPr>
              <a:t>Find the 1 different error in this citation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Kent-Wilkinson, A., Dietrich Leurer, M., Luimes, J., Ferguson, L., &amp; Murray, L. </a:t>
            </a:r>
          </a:p>
          <a:p>
            <a:pPr marL="0" indent="0">
              <a:buNone/>
            </a:pPr>
            <a:r>
              <a:rPr lang="en-US" sz="2000" dirty="0">
                <a:latin typeface="Times New Roman" panose="02020603050405020304" pitchFamily="18" charset="0"/>
                <a:cs typeface="Times New Roman" panose="02020603050405020304" pitchFamily="18" charset="0"/>
              </a:rPr>
              <a:t>	(2015). Study abroad: Exploring factors influencing nursing students’ </a:t>
            </a:r>
          </a:p>
          <a:p>
            <a:pPr marL="0" indent="0">
              <a:buNone/>
            </a:pPr>
            <a:r>
              <a:rPr lang="en-US" sz="2000" dirty="0">
                <a:latin typeface="Times New Roman" panose="02020603050405020304" pitchFamily="18" charset="0"/>
                <a:cs typeface="Times New Roman" panose="02020603050405020304" pitchFamily="18" charset="0"/>
              </a:rPr>
              <a:t>	decisions to apply for clinical placements in international settings. </a:t>
            </a:r>
            <a:r>
              <a:rPr lang="en-US" sz="2000" i="1" dirty="0">
                <a:latin typeface="Times New Roman" panose="02020603050405020304" pitchFamily="18" charset="0"/>
                <a:cs typeface="Times New Roman" panose="02020603050405020304" pitchFamily="18" charset="0"/>
              </a:rPr>
              <a:t>Nurse 	Education Today</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35</a:t>
            </a:r>
            <a:r>
              <a:rPr lang="en-US" sz="2000" dirty="0">
                <a:latin typeface="Times New Roman" panose="02020603050405020304" pitchFamily="18" charset="0"/>
                <a:cs typeface="Times New Roman" panose="02020603050405020304" pitchFamily="18" charset="0"/>
              </a:rPr>
              <a:t>(8), 941–947.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doi</a:t>
            </a:r>
            <a:r>
              <a:rPr lang="en-US" sz="2000" dirty="0">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hlinkClick r:id="rId2"/>
              </a:rPr>
              <a:t>https://doi.org/10.1016/j.nedt.2015.03.012</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462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sz="3200" dirty="0"/>
              <a:t>                      </a:t>
            </a:r>
            <a:r>
              <a:rPr lang="en-US" sz="3200" dirty="0" err="1"/>
              <a:t>doi</a:t>
            </a:r>
            <a:r>
              <a:rPr lang="en-US" sz="3200" dirty="0"/>
              <a:t> prefix (new in APA, since 2014)</a:t>
            </a:r>
          </a:p>
        </p:txBody>
      </p:sp>
      <p:sp>
        <p:nvSpPr>
          <p:cNvPr id="3" name="Content Placeholder 2"/>
          <p:cNvSpPr>
            <a:spLocks noGrp="1"/>
          </p:cNvSpPr>
          <p:nvPr>
            <p:ph idx="1"/>
          </p:nvPr>
        </p:nvSpPr>
        <p:spPr/>
        <p:txBody>
          <a:bodyPr/>
          <a:lstStyle/>
          <a:p>
            <a:pPr marL="0" indent="0">
              <a:buNone/>
            </a:pPr>
            <a:r>
              <a:rPr lang="en-US" sz="2000" b="1" dirty="0">
                <a:solidFill>
                  <a:srgbClr val="C00000"/>
                </a:solidFill>
                <a:latin typeface="Calibri" panose="020F0502020204030204" pitchFamily="34" charset="0"/>
                <a:cs typeface="Calibri" panose="020F0502020204030204" pitchFamily="34" charset="0"/>
              </a:rPr>
              <a:t>Here is the 1 different error in this citation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Kent-Wilkinson, A., Dietrich Leurer, M., Luimes, J., Ferguson, </a:t>
            </a:r>
            <a:r>
              <a:rPr lang="en-US" sz="2000" dirty="0">
                <a:solidFill>
                  <a:schemeClr val="tx1"/>
                </a:solidFill>
                <a:latin typeface="Times New Roman" panose="02020603050405020304" pitchFamily="18" charset="0"/>
                <a:cs typeface="Times New Roman" panose="02020603050405020304" pitchFamily="18" charset="0"/>
              </a:rPr>
              <a:t>L., &amp; Murray, L. </a:t>
            </a:r>
          </a:p>
          <a:p>
            <a:pPr marL="0" indent="0">
              <a:buNone/>
            </a:pPr>
            <a:r>
              <a:rPr lang="en-US" sz="2000" dirty="0">
                <a:solidFill>
                  <a:schemeClr val="tx1"/>
                </a:solidFill>
                <a:latin typeface="Times New Roman" panose="02020603050405020304" pitchFamily="18" charset="0"/>
                <a:cs typeface="Times New Roman" panose="02020603050405020304" pitchFamily="18" charset="0"/>
              </a:rPr>
              <a:t>	(2015).</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Study </a:t>
            </a:r>
            <a:r>
              <a:rPr lang="en-US" sz="2000" dirty="0">
                <a:latin typeface="Times New Roman" panose="02020603050405020304" pitchFamily="18" charset="0"/>
                <a:cs typeface="Times New Roman" panose="02020603050405020304" pitchFamily="18" charset="0"/>
              </a:rPr>
              <a:t>abroad: Exploring factors influencing nursing students’ 	decisions to apply for clinical placements in international settings. </a:t>
            </a:r>
            <a:r>
              <a:rPr lang="en-US" sz="2000" i="1" dirty="0">
                <a:latin typeface="Times New Roman" panose="02020603050405020304" pitchFamily="18" charset="0"/>
                <a:cs typeface="Times New Roman" panose="02020603050405020304" pitchFamily="18" charset="0"/>
              </a:rPr>
              <a:t>Nurse </a:t>
            </a:r>
          </a:p>
          <a:p>
            <a:pPr marL="0" indent="0">
              <a:buNone/>
            </a:pPr>
            <a:r>
              <a:rPr lang="en-US" sz="2000" i="1" dirty="0">
                <a:latin typeface="Times New Roman" panose="02020603050405020304" pitchFamily="18" charset="0"/>
                <a:cs typeface="Times New Roman" panose="02020603050405020304" pitchFamily="18" charset="0"/>
              </a:rPr>
              <a:t>	Education Today</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35</a:t>
            </a:r>
            <a:r>
              <a:rPr lang="en-US" sz="2000" dirty="0">
                <a:latin typeface="Times New Roman" panose="02020603050405020304" pitchFamily="18" charset="0"/>
                <a:cs typeface="Times New Roman" panose="02020603050405020304" pitchFamily="18" charset="0"/>
              </a:rPr>
              <a:t>(8), 941–947.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doi</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hlinkClick r:id="rId2"/>
              </a:rPr>
              <a:t>https://doi.org/10.1016/j.nedt.2015.03.012</a:t>
            </a: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r>
              <a:rPr lang="en-US" sz="2000" dirty="0">
                <a:solidFill>
                  <a:srgbClr val="7030A0"/>
                </a:solidFill>
                <a:latin typeface="Calibri" panose="020F0502020204030204" pitchFamily="34" charset="0"/>
                <a:cs typeface="Calibri" panose="020F0502020204030204" pitchFamily="34" charset="0"/>
              </a:rPr>
              <a:t>See APA Tip: #31b – do not include </a:t>
            </a:r>
            <a:r>
              <a:rPr lang="en-US" sz="2000" dirty="0" err="1">
                <a:solidFill>
                  <a:srgbClr val="7030A0"/>
                </a:solidFill>
                <a:latin typeface="Calibri" panose="020F0502020204030204" pitchFamily="34" charset="0"/>
                <a:cs typeface="Calibri" panose="020F0502020204030204" pitchFamily="34" charset="0"/>
              </a:rPr>
              <a:t>doi</a:t>
            </a:r>
            <a:r>
              <a:rPr lang="en-US" sz="2000" dirty="0">
                <a:solidFill>
                  <a:srgbClr val="7030A0"/>
                </a:solidFill>
                <a:latin typeface="Calibri" panose="020F0502020204030204" pitchFamily="34" charset="0"/>
                <a:cs typeface="Calibri" panose="020F0502020204030204" pitchFamily="34" charset="0"/>
              </a:rPr>
              <a:t> before the link </a:t>
            </a:r>
          </a:p>
          <a:p>
            <a:pPr marL="0" indent="0">
              <a:buNone/>
            </a:pPr>
            <a:r>
              <a:rPr lang="en-US" sz="2000" dirty="0">
                <a:solidFill>
                  <a:srgbClr val="7030A0"/>
                </a:solidFill>
                <a:latin typeface="Calibri" panose="020F0502020204030204" pitchFamily="34" charset="0"/>
                <a:cs typeface="Calibri" panose="020F0502020204030204" pitchFamily="34" charset="0"/>
              </a:rPr>
              <a:t>   (APA, 2020, p. 58-59, 66-67, 284, 298-300.</a:t>
            </a:r>
          </a:p>
        </p:txBody>
      </p:sp>
    </p:spTree>
    <p:extLst>
      <p:ext uri="{BB962C8B-B14F-4D97-AF65-F5344CB8AC3E}">
        <p14:creationId xmlns:p14="http://schemas.microsoft.com/office/powerpoint/2010/main" val="1969315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11. Live URL/DOI.                                       </a:t>
            </a:r>
            <a:r>
              <a:rPr lang="en-US" dirty="0">
                <a:solidFill>
                  <a:srgbClr val="C00000"/>
                </a:solidFill>
              </a:rPr>
              <a:t>Tip #31c</a:t>
            </a:r>
            <a:endParaRPr lang="en-US" b="1" dirty="0"/>
          </a:p>
          <a:p>
            <a:pPr marL="0" lvl="0" indent="0">
              <a:buNone/>
            </a:pPr>
            <a:endParaRPr lang="en-US" b="1" dirty="0"/>
          </a:p>
          <a:p>
            <a:r>
              <a:rPr lang="en-US" sz="2000" dirty="0"/>
              <a:t>Links should be live if the work is to be published or read online. </a:t>
            </a:r>
          </a:p>
          <a:p>
            <a:pPr marL="0" lvl="0" indent="0">
              <a:buNone/>
            </a:pPr>
            <a:endParaRPr lang="en-US" sz="2000" dirty="0"/>
          </a:p>
          <a:p>
            <a:pPr lvl="0"/>
            <a:r>
              <a:rPr lang="en-US" sz="2000" dirty="0"/>
              <a:t>In 7</a:t>
            </a:r>
            <a:r>
              <a:rPr lang="en-US" sz="2000" baseline="30000" dirty="0"/>
              <a:t>th</a:t>
            </a:r>
            <a:r>
              <a:rPr lang="en-US" sz="2000" dirty="0"/>
              <a:t> ed. (APA, 2020),</a:t>
            </a:r>
            <a:r>
              <a:rPr lang="en-US" sz="2000" b="1" dirty="0"/>
              <a:t> </a:t>
            </a:r>
            <a:r>
              <a:rPr lang="en-US" sz="2000" dirty="0"/>
              <a:t>either underline or blue font in the Reference pages is acceptable, or plain font and no underline is acceptable (p. 299). </a:t>
            </a:r>
            <a:r>
              <a:rPr lang="en-US" sz="2000" b="1" dirty="0"/>
              <a:t>                                                                                                                                                                                                                                                                                                                                                                                                                              </a:t>
            </a:r>
            <a:endParaRPr lang="en-US" sz="2000" dirty="0"/>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r>
              <a:rPr lang="en-US" dirty="0"/>
              <a:t>    </a:t>
            </a:r>
          </a:p>
        </p:txBody>
      </p:sp>
    </p:spTree>
    <p:extLst>
      <p:ext uri="{BB962C8B-B14F-4D97-AF65-F5344CB8AC3E}">
        <p14:creationId xmlns:p14="http://schemas.microsoft.com/office/powerpoint/2010/main" val="817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r>
              <a:rPr lang="en-US" sz="3200" b="1" dirty="0"/>
              <a:t>AGENDA for APA Workshop</a:t>
            </a:r>
          </a:p>
        </p:txBody>
      </p:sp>
      <p:sp>
        <p:nvSpPr>
          <p:cNvPr id="3" name="Content Placeholder 2"/>
          <p:cNvSpPr>
            <a:spLocks noGrp="1"/>
          </p:cNvSpPr>
          <p:nvPr>
            <p:ph idx="1"/>
          </p:nvPr>
        </p:nvSpPr>
        <p:spPr/>
        <p:txBody>
          <a:bodyPr/>
          <a:lstStyle/>
          <a:p>
            <a:pPr marL="0" indent="0">
              <a:buNone/>
            </a:pPr>
            <a:r>
              <a:rPr lang="en-US" sz="2000" dirty="0"/>
              <a:t>Bring your APA (2020) 7</a:t>
            </a:r>
            <a:r>
              <a:rPr lang="en-US" sz="2000" baseline="30000" dirty="0"/>
              <a:t>th</a:t>
            </a:r>
            <a:r>
              <a:rPr lang="en-US" sz="2000" dirty="0"/>
              <a:t> ed. manual (optional) </a:t>
            </a:r>
          </a:p>
          <a:p>
            <a:pPr lvl="0"/>
            <a:r>
              <a:rPr lang="en-US" sz="2000" dirty="0"/>
              <a:t>Overview of handouts</a:t>
            </a:r>
          </a:p>
          <a:p>
            <a:pPr marL="0" lvl="0" indent="0">
              <a:buNone/>
            </a:pPr>
            <a:r>
              <a:rPr lang="en-US" sz="2000" dirty="0"/>
              <a:t>PRESENTATION</a:t>
            </a:r>
          </a:p>
          <a:p>
            <a:pPr lvl="0"/>
            <a:r>
              <a:rPr lang="en-US" sz="2000" dirty="0"/>
              <a:t>Setting up your File Database of References A-Z   </a:t>
            </a:r>
          </a:p>
          <a:p>
            <a:pPr lvl="0"/>
            <a:r>
              <a:rPr lang="en-US" sz="2000" dirty="0"/>
              <a:t>APA Example Paper Outline (Level of Headings, Formatting)  </a:t>
            </a:r>
            <a:endParaRPr lang="en-US" sz="2000" b="1" dirty="0"/>
          </a:p>
          <a:p>
            <a:r>
              <a:rPr lang="en-US" sz="2000" dirty="0"/>
              <a:t>Reference Citations in text and Reference List</a:t>
            </a:r>
          </a:p>
          <a:p>
            <a:r>
              <a:rPr lang="en-US" sz="2000" dirty="0"/>
              <a:t> Main rules APA (2020) 7</a:t>
            </a:r>
            <a:r>
              <a:rPr lang="en-US" sz="2000" baseline="30000" dirty="0"/>
              <a:t>th</a:t>
            </a:r>
            <a:r>
              <a:rPr lang="en-US" sz="2000" dirty="0"/>
              <a:t> ed. </a:t>
            </a:r>
          </a:p>
          <a:p>
            <a:pPr marL="0" indent="0">
              <a:buNone/>
            </a:pPr>
            <a:endParaRPr lang="en-US" sz="2400" b="1" dirty="0"/>
          </a:p>
        </p:txBody>
      </p:sp>
      <p:pic>
        <p:nvPicPr>
          <p:cNvPr id="4" name="Picture 3" descr="http://everysaturdaymorning.files.wordpress.com/2011/11/writ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53000"/>
            <a:ext cx="1295400" cy="1198245"/>
          </a:xfrm>
          <a:prstGeom prst="rect">
            <a:avLst/>
          </a:prstGeom>
          <a:noFill/>
          <a:ln>
            <a:noFill/>
          </a:ln>
        </p:spPr>
      </p:pic>
    </p:spTree>
    <p:extLst>
      <p:ext uri="{BB962C8B-B14F-4D97-AF65-F5344CB8AC3E}">
        <p14:creationId xmlns:p14="http://schemas.microsoft.com/office/powerpoint/2010/main" val="7302963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550275" cy="5029200"/>
          </a:xfrm>
        </p:spPr>
        <p:txBody>
          <a:bodyPr/>
          <a:lstStyle/>
          <a:p>
            <a:pPr marL="0" indent="0">
              <a:buNone/>
            </a:pPr>
            <a:r>
              <a:rPr lang="en-US" b="1" dirty="0"/>
              <a:t>11. Live URL/DOI.                                       </a:t>
            </a:r>
            <a:r>
              <a:rPr lang="en-US" dirty="0">
                <a:solidFill>
                  <a:srgbClr val="C00000"/>
                </a:solidFill>
              </a:rPr>
              <a:t>Tip #31c</a:t>
            </a:r>
            <a:endParaRPr lang="en-US" b="1" dirty="0"/>
          </a:p>
          <a:p>
            <a:pPr marL="0" indent="0">
              <a:buNone/>
            </a:pPr>
            <a:r>
              <a:rPr lang="en-US" sz="1400" dirty="0"/>
              <a:t>Wikipedia. (2020a, May 10). </a:t>
            </a:r>
            <a:r>
              <a:rPr lang="en-US" sz="1400" i="1" dirty="0"/>
              <a:t>The </a:t>
            </a:r>
            <a:r>
              <a:rPr lang="en-US" sz="1400" i="1" dirty="0" err="1">
                <a:solidFill>
                  <a:schemeClr val="tx1"/>
                </a:solidFill>
              </a:rPr>
              <a:t>StarPhoenix</a:t>
            </a:r>
            <a:r>
              <a:rPr lang="en-US" sz="1400" i="1" dirty="0">
                <a:solidFill>
                  <a:schemeClr val="tx1"/>
                </a:solidFill>
              </a:rPr>
              <a:t>.</a:t>
            </a:r>
            <a:r>
              <a:rPr lang="en-US" sz="1400" dirty="0">
                <a:solidFill>
                  <a:schemeClr val="tx1"/>
                </a:solidFill>
              </a:rPr>
              <a:t> https://en.wikipedia.org/wiki/The_StarPhoenix</a:t>
            </a:r>
          </a:p>
          <a:p>
            <a:pPr marL="0" indent="0">
              <a:buNone/>
            </a:pPr>
            <a:endParaRPr lang="en-US" sz="1400" dirty="0">
              <a:solidFill>
                <a:schemeClr val="tx1"/>
              </a:solidFill>
            </a:endParaRPr>
          </a:p>
          <a:p>
            <a:pPr marL="0" indent="0">
              <a:buNone/>
            </a:pPr>
            <a:r>
              <a:rPr lang="en-US" sz="1400" dirty="0">
                <a:solidFill>
                  <a:schemeClr val="tx1"/>
                </a:solidFill>
              </a:rPr>
              <a:t>Wikipedia. (2020b, May 16). </a:t>
            </a:r>
            <a:r>
              <a:rPr lang="en-US" sz="1400" i="1" dirty="0" err="1">
                <a:solidFill>
                  <a:schemeClr val="tx1"/>
                </a:solidFill>
              </a:rPr>
              <a:t>Verney</a:t>
            </a:r>
            <a:r>
              <a:rPr lang="en-US" sz="1400" i="1" dirty="0">
                <a:solidFill>
                  <a:schemeClr val="tx1"/>
                </a:solidFill>
              </a:rPr>
              <a:t> family of Middle </a:t>
            </a:r>
            <a:r>
              <a:rPr lang="en-US" sz="1400" i="1" dirty="0" err="1">
                <a:solidFill>
                  <a:schemeClr val="tx1"/>
                </a:solidFill>
              </a:rPr>
              <a:t>Claydon</a:t>
            </a:r>
            <a:r>
              <a:rPr lang="en-US" sz="1400" i="1" dirty="0">
                <a:solidFill>
                  <a:schemeClr val="tx1"/>
                </a:solidFill>
              </a:rPr>
              <a:t>.</a:t>
            </a:r>
            <a:endParaRPr lang="en-US" sz="1400" dirty="0">
              <a:solidFill>
                <a:schemeClr val="tx1"/>
              </a:solidFill>
            </a:endParaRPr>
          </a:p>
          <a:p>
            <a:pPr marL="0" indent="0">
              <a:buNone/>
            </a:pPr>
            <a:r>
              <a:rPr lang="en-US" sz="1400" dirty="0">
                <a:solidFill>
                  <a:schemeClr val="tx1"/>
                </a:solidFill>
              </a:rPr>
              <a:t>              https://en.wikipedia.org/wiki/Verney_family_of_Middle_Claydon</a:t>
            </a:r>
          </a:p>
          <a:p>
            <a:pPr marL="0" indent="0">
              <a:buNone/>
            </a:pPr>
            <a:endParaRPr lang="en-US" sz="1400" dirty="0">
              <a:solidFill>
                <a:schemeClr val="tx1"/>
              </a:solidFill>
            </a:endParaRPr>
          </a:p>
          <a:p>
            <a:pPr marL="0" indent="0">
              <a:buNone/>
            </a:pPr>
            <a:r>
              <a:rPr lang="en-US" sz="1400" dirty="0">
                <a:solidFill>
                  <a:schemeClr val="tx1"/>
                </a:solidFill>
              </a:rPr>
              <a:t>Wikipedia. (2020c, June 21). </a:t>
            </a:r>
            <a:r>
              <a:rPr lang="en-US" sz="1400" i="1" dirty="0" err="1">
                <a:solidFill>
                  <a:schemeClr val="tx1"/>
                </a:solidFill>
              </a:rPr>
              <a:t>Claydon</a:t>
            </a:r>
            <a:r>
              <a:rPr lang="en-US" sz="1400" i="1" dirty="0">
                <a:solidFill>
                  <a:schemeClr val="tx1"/>
                </a:solidFill>
              </a:rPr>
              <a:t> House</a:t>
            </a:r>
            <a:r>
              <a:rPr lang="en-US" sz="1400" dirty="0">
                <a:solidFill>
                  <a:schemeClr val="tx1"/>
                </a:solidFill>
              </a:rPr>
              <a:t>.</a:t>
            </a:r>
            <a:r>
              <a:rPr lang="en-US" sz="1400" b="1" dirty="0">
                <a:solidFill>
                  <a:schemeClr val="tx1"/>
                </a:solidFill>
              </a:rPr>
              <a:t> </a:t>
            </a:r>
            <a:endParaRPr lang="en-US" sz="1400" dirty="0">
              <a:solidFill>
                <a:schemeClr val="tx1"/>
              </a:solidFill>
            </a:endParaRPr>
          </a:p>
          <a:p>
            <a:pPr marL="0" indent="0">
              <a:buNone/>
            </a:pPr>
            <a:r>
              <a:rPr lang="en-US" sz="1400" b="1" dirty="0">
                <a:solidFill>
                  <a:schemeClr val="tx1"/>
                </a:solidFill>
              </a:rPr>
              <a:t>              </a:t>
            </a:r>
            <a:r>
              <a:rPr lang="en-US" sz="1400" dirty="0">
                <a:solidFill>
                  <a:schemeClr val="tx1"/>
                </a:solidFill>
              </a:rPr>
              <a:t>https://en.wikipedia.org/wiki/Claydon_House</a:t>
            </a:r>
          </a:p>
          <a:p>
            <a:pPr marL="0" indent="0">
              <a:buNone/>
            </a:pPr>
            <a:r>
              <a:rPr lang="en-US" sz="1400" dirty="0">
                <a:solidFill>
                  <a:schemeClr val="tx1"/>
                </a:solidFill>
              </a:rPr>
              <a:t> </a:t>
            </a:r>
          </a:p>
          <a:p>
            <a:pPr marL="0" indent="0">
              <a:buNone/>
            </a:pPr>
            <a:r>
              <a:rPr lang="en-US" sz="1400" dirty="0">
                <a:solidFill>
                  <a:schemeClr val="tx1"/>
                </a:solidFill>
              </a:rPr>
              <a:t>Wikipedia. (2020d, June 26). </a:t>
            </a:r>
            <a:r>
              <a:rPr lang="en-US" sz="1400" i="1" dirty="0">
                <a:solidFill>
                  <a:schemeClr val="tx1"/>
                </a:solidFill>
              </a:rPr>
              <a:t>Frances Parthenope </a:t>
            </a:r>
            <a:r>
              <a:rPr lang="en-US" sz="1400" i="1" dirty="0" err="1">
                <a:solidFill>
                  <a:schemeClr val="tx1"/>
                </a:solidFill>
              </a:rPr>
              <a:t>Verney</a:t>
            </a:r>
            <a:r>
              <a:rPr lang="en-US" sz="1400" i="1" dirty="0">
                <a:solidFill>
                  <a:schemeClr val="tx1"/>
                </a:solidFill>
              </a:rPr>
              <a:t>.</a:t>
            </a:r>
            <a:endParaRPr lang="en-US" sz="1400" b="1" dirty="0">
              <a:solidFill>
                <a:schemeClr val="tx1"/>
              </a:solidFill>
            </a:endParaRPr>
          </a:p>
          <a:p>
            <a:pPr marL="0" indent="0">
              <a:buNone/>
            </a:pPr>
            <a:r>
              <a:rPr lang="en-US" sz="1400" dirty="0">
                <a:solidFill>
                  <a:schemeClr val="tx1"/>
                </a:solidFill>
              </a:rPr>
              <a:t>              https://en.wikipedia.org/wiki/Frances_Parthenope_Verney</a:t>
            </a:r>
            <a:endParaRPr lang="en-US" sz="1400" b="1" dirty="0">
              <a:solidFill>
                <a:schemeClr val="tx1"/>
              </a:solidFill>
            </a:endParaRPr>
          </a:p>
          <a:p>
            <a:endParaRPr lang="en-US" sz="1400" dirty="0">
              <a:solidFill>
                <a:schemeClr val="tx1"/>
              </a:solidFill>
            </a:endParaRPr>
          </a:p>
          <a:p>
            <a:pPr marL="0" indent="0">
              <a:buNone/>
            </a:pPr>
            <a:r>
              <a:rPr lang="en-US" sz="1400" dirty="0">
                <a:solidFill>
                  <a:schemeClr val="tx1"/>
                </a:solidFill>
              </a:rPr>
              <a:t>World Health Organization. (2020a, January). </a:t>
            </a:r>
            <a:r>
              <a:rPr lang="en-US" sz="1400" i="1" dirty="0">
                <a:solidFill>
                  <a:schemeClr val="tx1"/>
                </a:solidFill>
              </a:rPr>
              <a:t>Year of the nurse and the midwife 2020.</a:t>
            </a:r>
          </a:p>
          <a:p>
            <a:pPr marL="0" indent="0">
              <a:buNone/>
            </a:pPr>
            <a:r>
              <a:rPr lang="en-US" sz="1400" dirty="0">
                <a:solidFill>
                  <a:schemeClr val="tx1"/>
                </a:solidFill>
              </a:rPr>
              <a:t>             https://www.who.int/campaigns/year-of-the-nurse-and-the-midwife-2020</a:t>
            </a:r>
          </a:p>
          <a:p>
            <a:pPr marL="0" indent="0">
              <a:buNone/>
            </a:pPr>
            <a:r>
              <a:rPr lang="en-US" sz="1400" dirty="0">
                <a:solidFill>
                  <a:schemeClr val="tx1"/>
                </a:solidFill>
              </a:rPr>
              <a:t>             </a:t>
            </a:r>
          </a:p>
          <a:p>
            <a:pPr marL="0" indent="0">
              <a:buNone/>
            </a:pPr>
            <a:r>
              <a:rPr lang="en-US" sz="1400" dirty="0">
                <a:solidFill>
                  <a:schemeClr val="tx1"/>
                </a:solidFill>
              </a:rPr>
              <a:t>World Health Organization. (2020b, March 11). </a:t>
            </a:r>
            <a:r>
              <a:rPr lang="en-US" sz="1400" i="1" dirty="0">
                <a:solidFill>
                  <a:schemeClr val="tx1"/>
                </a:solidFill>
              </a:rPr>
              <a:t>Timeline of WHO’s response to COVID-19.</a:t>
            </a:r>
            <a:endParaRPr lang="en-US" sz="1400" dirty="0">
              <a:solidFill>
                <a:schemeClr val="tx1"/>
              </a:solidFill>
            </a:endParaRPr>
          </a:p>
          <a:p>
            <a:pPr marL="0" indent="0">
              <a:buNone/>
            </a:pPr>
            <a:r>
              <a:rPr lang="en-US" sz="1400" dirty="0">
                <a:solidFill>
                  <a:schemeClr val="tx1"/>
                </a:solidFill>
              </a:rPr>
              <a:t>             https://www.who.int/news/item/29-06-2020-covidtimeline</a:t>
            </a: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r>
              <a:rPr lang="en-US" dirty="0"/>
              <a:t>    </a:t>
            </a:r>
          </a:p>
        </p:txBody>
      </p:sp>
    </p:spTree>
    <p:extLst>
      <p:ext uri="{BB962C8B-B14F-4D97-AF65-F5344CB8AC3E}">
        <p14:creationId xmlns:p14="http://schemas.microsoft.com/office/powerpoint/2010/main" val="36270046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550275" cy="5029200"/>
          </a:xfrm>
        </p:spPr>
        <p:txBody>
          <a:bodyPr/>
          <a:lstStyle/>
          <a:p>
            <a:pPr marL="0" indent="0">
              <a:buNone/>
            </a:pPr>
            <a:r>
              <a:rPr lang="en-US" b="1" dirty="0"/>
              <a:t>11. Live URL/DOI.                                       </a:t>
            </a:r>
            <a:r>
              <a:rPr lang="en-US" dirty="0">
                <a:solidFill>
                  <a:srgbClr val="C00000"/>
                </a:solidFill>
              </a:rPr>
              <a:t>Tip #31c</a:t>
            </a:r>
            <a:endParaRPr lang="en-US" b="1" dirty="0"/>
          </a:p>
          <a:p>
            <a:pPr marL="0" indent="0">
              <a:buNone/>
            </a:pPr>
            <a:r>
              <a:rPr lang="en-US" sz="1400" dirty="0"/>
              <a:t>Wikipedia. (2020a, May 10). </a:t>
            </a:r>
            <a:r>
              <a:rPr lang="en-US" sz="1400" i="1" dirty="0"/>
              <a:t>The </a:t>
            </a:r>
            <a:r>
              <a:rPr lang="en-US" sz="1400" i="1" dirty="0" err="1">
                <a:solidFill>
                  <a:schemeClr val="tx1"/>
                </a:solidFill>
              </a:rPr>
              <a:t>StarPhoenix</a:t>
            </a:r>
            <a:r>
              <a:rPr lang="en-US" sz="1400" i="1" dirty="0">
                <a:solidFill>
                  <a:schemeClr val="tx1"/>
                </a:solidFill>
              </a:rPr>
              <a:t>.</a:t>
            </a:r>
            <a:r>
              <a:rPr lang="en-US" sz="1400" dirty="0">
                <a:solidFill>
                  <a:schemeClr val="tx1"/>
                </a:solidFill>
              </a:rPr>
              <a:t> </a:t>
            </a:r>
            <a:r>
              <a:rPr lang="en-US" sz="1400" dirty="0">
                <a:solidFill>
                  <a:schemeClr val="tx1"/>
                </a:solidFill>
                <a:hlinkClick r:id="rId2"/>
              </a:rPr>
              <a:t>https://en.wikipedia.org/wiki/The_StarPhoenix</a:t>
            </a:r>
            <a:endParaRPr lang="en-US" sz="1400" dirty="0">
              <a:solidFill>
                <a:schemeClr val="tx1"/>
              </a:solidFill>
            </a:endParaRPr>
          </a:p>
          <a:p>
            <a:pPr marL="0" indent="0">
              <a:buNone/>
            </a:pPr>
            <a:endParaRPr lang="en-US" sz="1400" dirty="0">
              <a:solidFill>
                <a:schemeClr val="tx1"/>
              </a:solidFill>
            </a:endParaRPr>
          </a:p>
          <a:p>
            <a:pPr marL="0" indent="0">
              <a:buNone/>
            </a:pPr>
            <a:r>
              <a:rPr lang="en-US" sz="1400" dirty="0">
                <a:solidFill>
                  <a:schemeClr val="tx1"/>
                </a:solidFill>
              </a:rPr>
              <a:t>Wikipedia. (2020b, May 16). </a:t>
            </a:r>
            <a:r>
              <a:rPr lang="en-US" sz="1400" i="1" dirty="0" err="1">
                <a:solidFill>
                  <a:schemeClr val="tx1"/>
                </a:solidFill>
              </a:rPr>
              <a:t>Verney</a:t>
            </a:r>
            <a:r>
              <a:rPr lang="en-US" sz="1400" i="1" dirty="0">
                <a:solidFill>
                  <a:schemeClr val="tx1"/>
                </a:solidFill>
              </a:rPr>
              <a:t> family of Middle </a:t>
            </a:r>
            <a:r>
              <a:rPr lang="en-US" sz="1400" i="1" dirty="0" err="1">
                <a:solidFill>
                  <a:schemeClr val="tx1"/>
                </a:solidFill>
              </a:rPr>
              <a:t>Claydon</a:t>
            </a:r>
            <a:r>
              <a:rPr lang="en-US" sz="1400" i="1" dirty="0">
                <a:solidFill>
                  <a:schemeClr val="tx1"/>
                </a:solidFill>
              </a:rPr>
              <a:t>.</a:t>
            </a:r>
            <a:endParaRPr lang="en-US" sz="1400" dirty="0">
              <a:solidFill>
                <a:schemeClr val="tx1"/>
              </a:solidFill>
            </a:endParaRPr>
          </a:p>
          <a:p>
            <a:pPr marL="0" indent="0">
              <a:buNone/>
            </a:pPr>
            <a:r>
              <a:rPr lang="en-US" sz="1400" dirty="0">
                <a:solidFill>
                  <a:schemeClr val="tx1"/>
                </a:solidFill>
              </a:rPr>
              <a:t>              </a:t>
            </a:r>
            <a:r>
              <a:rPr lang="en-US" sz="1400" dirty="0">
                <a:solidFill>
                  <a:schemeClr val="tx1"/>
                </a:solidFill>
                <a:hlinkClick r:id="rId3"/>
              </a:rPr>
              <a:t>https://en.wikipedia.org/wiki/Verney_family_of_Middle_Claydon</a:t>
            </a:r>
            <a:endParaRPr lang="en-US" sz="1400" dirty="0">
              <a:solidFill>
                <a:schemeClr val="tx1"/>
              </a:solidFill>
            </a:endParaRPr>
          </a:p>
          <a:p>
            <a:pPr marL="0" indent="0">
              <a:buNone/>
            </a:pPr>
            <a:endParaRPr lang="en-US" sz="1400" dirty="0">
              <a:solidFill>
                <a:schemeClr val="tx1"/>
              </a:solidFill>
            </a:endParaRPr>
          </a:p>
          <a:p>
            <a:pPr marL="0" indent="0">
              <a:buNone/>
            </a:pPr>
            <a:r>
              <a:rPr lang="en-US" sz="1400" dirty="0">
                <a:solidFill>
                  <a:schemeClr val="tx1"/>
                </a:solidFill>
              </a:rPr>
              <a:t>Wikipedia. (2020c, June 21). </a:t>
            </a:r>
            <a:r>
              <a:rPr lang="en-US" sz="1400" i="1" dirty="0" err="1">
                <a:solidFill>
                  <a:schemeClr val="tx1"/>
                </a:solidFill>
              </a:rPr>
              <a:t>Claydon</a:t>
            </a:r>
            <a:r>
              <a:rPr lang="en-US" sz="1400" i="1" dirty="0">
                <a:solidFill>
                  <a:schemeClr val="tx1"/>
                </a:solidFill>
              </a:rPr>
              <a:t> House</a:t>
            </a:r>
            <a:r>
              <a:rPr lang="en-US" sz="1400" dirty="0">
                <a:solidFill>
                  <a:schemeClr val="tx1"/>
                </a:solidFill>
              </a:rPr>
              <a:t>.</a:t>
            </a:r>
            <a:r>
              <a:rPr lang="en-US" sz="1400" b="1" dirty="0">
                <a:solidFill>
                  <a:schemeClr val="tx1"/>
                </a:solidFill>
              </a:rPr>
              <a:t> </a:t>
            </a:r>
            <a:endParaRPr lang="en-US" sz="1400" dirty="0">
              <a:solidFill>
                <a:schemeClr val="tx1"/>
              </a:solidFill>
            </a:endParaRPr>
          </a:p>
          <a:p>
            <a:pPr marL="0" indent="0">
              <a:buNone/>
            </a:pPr>
            <a:r>
              <a:rPr lang="en-US" sz="1400" b="1" dirty="0">
                <a:solidFill>
                  <a:schemeClr val="tx1"/>
                </a:solidFill>
              </a:rPr>
              <a:t>              </a:t>
            </a:r>
            <a:r>
              <a:rPr lang="en-US" sz="1400" dirty="0">
                <a:solidFill>
                  <a:schemeClr val="tx1"/>
                </a:solidFill>
                <a:hlinkClick r:id="rId4"/>
              </a:rPr>
              <a:t>https://en.wikipedia.org/wiki/Claydon_House</a:t>
            </a:r>
            <a:endParaRPr lang="en-US" sz="1400" dirty="0">
              <a:solidFill>
                <a:schemeClr val="tx1"/>
              </a:solidFill>
            </a:endParaRPr>
          </a:p>
          <a:p>
            <a:pPr marL="0" indent="0">
              <a:buNone/>
            </a:pPr>
            <a:r>
              <a:rPr lang="en-US" sz="1400" dirty="0">
                <a:solidFill>
                  <a:schemeClr val="tx1"/>
                </a:solidFill>
              </a:rPr>
              <a:t> </a:t>
            </a:r>
          </a:p>
          <a:p>
            <a:pPr marL="0" indent="0">
              <a:buNone/>
            </a:pPr>
            <a:r>
              <a:rPr lang="en-US" sz="1400" dirty="0">
                <a:solidFill>
                  <a:schemeClr val="tx1"/>
                </a:solidFill>
              </a:rPr>
              <a:t>Wikipedia. (2020d, June 26). </a:t>
            </a:r>
            <a:r>
              <a:rPr lang="en-US" sz="1400" i="1" dirty="0">
                <a:solidFill>
                  <a:schemeClr val="tx1"/>
                </a:solidFill>
              </a:rPr>
              <a:t>Frances Parthenope </a:t>
            </a:r>
            <a:r>
              <a:rPr lang="en-US" sz="1400" i="1" dirty="0" err="1">
                <a:solidFill>
                  <a:schemeClr val="tx1"/>
                </a:solidFill>
              </a:rPr>
              <a:t>Verney</a:t>
            </a:r>
            <a:r>
              <a:rPr lang="en-US" sz="1400" i="1" dirty="0">
                <a:solidFill>
                  <a:schemeClr val="tx1"/>
                </a:solidFill>
              </a:rPr>
              <a:t>.</a:t>
            </a:r>
            <a:endParaRPr lang="en-US" sz="1400" b="1" dirty="0">
              <a:solidFill>
                <a:schemeClr val="tx1"/>
              </a:solidFill>
            </a:endParaRPr>
          </a:p>
          <a:p>
            <a:pPr marL="0" indent="0">
              <a:buNone/>
            </a:pPr>
            <a:r>
              <a:rPr lang="en-US" sz="1400" dirty="0">
                <a:solidFill>
                  <a:schemeClr val="tx1"/>
                </a:solidFill>
              </a:rPr>
              <a:t>              </a:t>
            </a:r>
            <a:r>
              <a:rPr lang="en-US" sz="1400" dirty="0">
                <a:solidFill>
                  <a:schemeClr val="tx1"/>
                </a:solidFill>
                <a:hlinkClick r:id="rId5"/>
              </a:rPr>
              <a:t>https://en.wikipedia.org/wiki/Frances_Parthenope_Verney</a:t>
            </a:r>
            <a:endParaRPr lang="en-US" sz="1400" dirty="0">
              <a:solidFill>
                <a:schemeClr val="tx1"/>
              </a:solidFill>
            </a:endParaRPr>
          </a:p>
          <a:p>
            <a:pPr marL="0" indent="0">
              <a:buNone/>
            </a:pPr>
            <a:endParaRPr lang="en-US" sz="1400" dirty="0">
              <a:solidFill>
                <a:schemeClr val="tx1"/>
              </a:solidFill>
            </a:endParaRPr>
          </a:p>
          <a:p>
            <a:pPr marL="0" indent="0">
              <a:buNone/>
            </a:pPr>
            <a:r>
              <a:rPr lang="en-US" sz="1400" dirty="0">
                <a:solidFill>
                  <a:schemeClr val="tx1"/>
                </a:solidFill>
              </a:rPr>
              <a:t>World Health Organization. (2020a, January). </a:t>
            </a:r>
            <a:r>
              <a:rPr lang="en-US" sz="1400" i="1" dirty="0">
                <a:solidFill>
                  <a:schemeClr val="tx1"/>
                </a:solidFill>
              </a:rPr>
              <a:t>Year of the nurse and the midwife 2020.</a:t>
            </a:r>
          </a:p>
          <a:p>
            <a:pPr marL="0" indent="0">
              <a:buNone/>
            </a:pPr>
            <a:r>
              <a:rPr lang="en-US" sz="1400" dirty="0">
                <a:solidFill>
                  <a:schemeClr val="tx1"/>
                </a:solidFill>
              </a:rPr>
              <a:t>             </a:t>
            </a:r>
            <a:r>
              <a:rPr lang="en-US" sz="1400" dirty="0">
                <a:solidFill>
                  <a:schemeClr val="tx1"/>
                </a:solidFill>
                <a:hlinkClick r:id="rId6"/>
              </a:rPr>
              <a:t>https://www.who.int/campaigns/year-of-the-nurse-and-the-midwife-2020</a:t>
            </a:r>
            <a:endParaRPr lang="en-US" sz="1400" dirty="0">
              <a:solidFill>
                <a:schemeClr val="tx1"/>
              </a:solidFill>
            </a:endParaRPr>
          </a:p>
          <a:p>
            <a:pPr marL="0" indent="0">
              <a:buNone/>
            </a:pPr>
            <a:r>
              <a:rPr lang="en-US" sz="1400" dirty="0">
                <a:solidFill>
                  <a:schemeClr val="tx1"/>
                </a:solidFill>
              </a:rPr>
              <a:t>             </a:t>
            </a:r>
          </a:p>
          <a:p>
            <a:pPr marL="0" indent="0">
              <a:buNone/>
            </a:pPr>
            <a:r>
              <a:rPr lang="en-US" sz="1400" dirty="0">
                <a:solidFill>
                  <a:schemeClr val="tx1"/>
                </a:solidFill>
              </a:rPr>
              <a:t>World Health Organization. (2020b, March 11). </a:t>
            </a:r>
            <a:r>
              <a:rPr lang="en-US" sz="1400" i="1" dirty="0">
                <a:solidFill>
                  <a:schemeClr val="tx1"/>
                </a:solidFill>
              </a:rPr>
              <a:t>Timeline of WHO’s response to COVID-19.</a:t>
            </a:r>
            <a:endParaRPr lang="en-US" sz="1400" dirty="0">
              <a:solidFill>
                <a:schemeClr val="tx1"/>
              </a:solidFill>
            </a:endParaRPr>
          </a:p>
          <a:p>
            <a:pPr marL="0" indent="0">
              <a:buNone/>
            </a:pPr>
            <a:r>
              <a:rPr lang="en-US" sz="1400" dirty="0">
                <a:solidFill>
                  <a:schemeClr val="tx1"/>
                </a:solidFill>
              </a:rPr>
              <a:t>             </a:t>
            </a:r>
            <a:r>
              <a:rPr lang="en-US" sz="1400" dirty="0">
                <a:solidFill>
                  <a:schemeClr val="tx1"/>
                </a:solidFill>
                <a:hlinkClick r:id="rId7"/>
              </a:rPr>
              <a:t>https://www.who.int/news/item/29-06-2020-covidtimeline</a:t>
            </a:r>
            <a:endParaRPr lang="en-US" sz="1400" dirty="0">
              <a:solidFill>
                <a:schemeClr val="tx1"/>
              </a:solidFill>
            </a:endParaRPr>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r>
              <a:rPr lang="en-US" dirty="0"/>
              <a:t>    </a:t>
            </a:r>
          </a:p>
        </p:txBody>
      </p:sp>
    </p:spTree>
    <p:extLst>
      <p:ext uri="{BB962C8B-B14F-4D97-AF65-F5344CB8AC3E}">
        <p14:creationId xmlns:p14="http://schemas.microsoft.com/office/powerpoint/2010/main" val="3574904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550275" cy="4495800"/>
          </a:xfrm>
        </p:spPr>
        <p:txBody>
          <a:bodyPr/>
          <a:lstStyle/>
          <a:p>
            <a:pPr marL="0" indent="0">
              <a:buNone/>
            </a:pPr>
            <a:r>
              <a:rPr lang="en-US" b="1" dirty="0"/>
              <a:t> 12. Inclusive and Bias-free Language. </a:t>
            </a:r>
            <a:r>
              <a:rPr lang="en-US" dirty="0">
                <a:solidFill>
                  <a:srgbClr val="C00000"/>
                </a:solidFill>
              </a:rPr>
              <a:t>Tip #19b</a:t>
            </a:r>
            <a:endParaRPr lang="en-US" b="1" dirty="0"/>
          </a:p>
          <a:p>
            <a:r>
              <a:rPr lang="en-US" sz="2000" dirty="0"/>
              <a:t>The use of the singular “they” is inclusive of all people, and helps writers avoid making assumptions about gender and is part of APA Style.</a:t>
            </a:r>
          </a:p>
          <a:p>
            <a:r>
              <a:rPr lang="en-US" sz="2000" dirty="0"/>
              <a:t>When using the singular “they” use the forms “they”, “them”, “theirs”, and “themselves”.  </a:t>
            </a:r>
          </a:p>
          <a:p>
            <a:pPr marL="0" indent="0">
              <a:buNone/>
            </a:pPr>
            <a:endParaRPr lang="en-US" sz="2000" b="1" dirty="0"/>
          </a:p>
          <a:p>
            <a:pPr marL="0" indent="0">
              <a:buNone/>
            </a:pPr>
            <a:r>
              <a:rPr lang="en-US" sz="2000" b="1" dirty="0"/>
              <a:t>Examples </a:t>
            </a:r>
          </a:p>
          <a:p>
            <a:r>
              <a:rPr lang="en-US" sz="2000" dirty="0"/>
              <a:t>Each participant turned in their questionnaire.</a:t>
            </a:r>
          </a:p>
          <a:p>
            <a:r>
              <a:rPr lang="en-US" sz="2000" dirty="0"/>
              <a:t>Jamie shared their experience as a genderqueer person. </a:t>
            </a:r>
          </a:p>
          <a:p>
            <a:r>
              <a:rPr lang="en-US" sz="2000" dirty="0"/>
              <a:t>Rowan, a transgender person, helped themselves (or </a:t>
            </a:r>
            <a:r>
              <a:rPr lang="en-US" sz="2000" dirty="0" err="1"/>
              <a:t>themself</a:t>
            </a:r>
            <a:r>
              <a:rPr lang="en-US" sz="2000" dirty="0"/>
              <a:t>) to the free coffee</a:t>
            </a:r>
            <a:r>
              <a:rPr lang="en-US" sz="1800" dirty="0"/>
              <a:t> (APA, 2020, p. 121).</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35147561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 13. Anthropomorphism.                                </a:t>
            </a:r>
            <a:r>
              <a:rPr lang="en-US" dirty="0">
                <a:solidFill>
                  <a:srgbClr val="C00000"/>
                </a:solidFill>
              </a:rPr>
              <a:t>Tip #16a</a:t>
            </a:r>
            <a:endParaRPr lang="en-US" b="1" dirty="0"/>
          </a:p>
          <a:p>
            <a:pPr marL="0" indent="0">
              <a:buNone/>
            </a:pPr>
            <a:endParaRPr lang="en-US" b="1" dirty="0"/>
          </a:p>
          <a:p>
            <a:r>
              <a:rPr lang="en-US" sz="2000" dirty="0"/>
              <a:t>See additional examples to clarify avoidance of… </a:t>
            </a:r>
          </a:p>
          <a:p>
            <a:pPr marL="0" indent="0">
              <a:buNone/>
            </a:pPr>
            <a:r>
              <a:rPr lang="en-US" sz="2000" dirty="0"/>
              <a:t>    (APA, 2020, p. 117).</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3002303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br>
              <a:rPr lang="en-US" b="1" dirty="0"/>
            </a:br>
            <a:r>
              <a:rPr lang="en-US" b="1" dirty="0"/>
              <a:t>           </a:t>
            </a:r>
            <a:r>
              <a:rPr lang="en-US" sz="3200" b="1" dirty="0"/>
              <a:t>Anthropomorphism (Avoidance of) </a:t>
            </a:r>
            <a:br>
              <a:rPr lang="en-US" dirty="0"/>
            </a:br>
            <a:endParaRPr lang="en-US" dirty="0"/>
          </a:p>
        </p:txBody>
      </p:sp>
      <p:sp>
        <p:nvSpPr>
          <p:cNvPr id="3" name="Content Placeholder 2"/>
          <p:cNvSpPr>
            <a:spLocks noGrp="1"/>
          </p:cNvSpPr>
          <p:nvPr>
            <p:ph idx="1"/>
          </p:nvPr>
        </p:nvSpPr>
        <p:spPr/>
        <p:txBody>
          <a:bodyPr/>
          <a:lstStyle/>
          <a:p>
            <a:pPr marL="0" lvl="0" indent="0">
              <a:buNone/>
            </a:pPr>
            <a:r>
              <a:rPr lang="en-US" sz="2000" b="1" dirty="0"/>
              <a:t>Do not attribute human characteristics to animals or inanimate sources (APA , 2020, p. 117). See APA Tip #16a </a:t>
            </a:r>
            <a:endParaRPr lang="en-US" sz="2000" b="1" i="1" dirty="0"/>
          </a:p>
          <a:p>
            <a:pPr marL="0" indent="0">
              <a:buNone/>
            </a:pPr>
            <a:endParaRPr lang="en-US" sz="2000" b="1" i="1" dirty="0"/>
          </a:p>
          <a:p>
            <a:pPr marL="0" indent="0">
              <a:buNone/>
            </a:pPr>
            <a:r>
              <a:rPr lang="en-US" sz="2000" b="1" i="1" dirty="0"/>
              <a:t>Incorrect</a:t>
            </a:r>
            <a:endParaRPr lang="en-US" sz="2000" dirty="0"/>
          </a:p>
          <a:p>
            <a:r>
              <a:rPr lang="en-US" sz="2000" dirty="0"/>
              <a:t>The study identified 46 undergraduate nursing degree programs across Canada ..... </a:t>
            </a:r>
          </a:p>
          <a:p>
            <a:r>
              <a:rPr lang="en-US" sz="2000" dirty="0"/>
              <a:t>This paper will address ….</a:t>
            </a:r>
          </a:p>
          <a:p>
            <a:pPr marL="0" indent="0">
              <a:buNone/>
            </a:pPr>
            <a:endParaRPr lang="en-US" sz="2000" b="1" i="1" dirty="0"/>
          </a:p>
          <a:p>
            <a:pPr marL="0" indent="0">
              <a:buNone/>
            </a:pPr>
            <a:r>
              <a:rPr lang="en-US" sz="2000" b="1" i="1" dirty="0"/>
              <a:t>Correct</a:t>
            </a:r>
            <a:endParaRPr lang="en-US" sz="2000" dirty="0"/>
          </a:p>
          <a:p>
            <a:r>
              <a:rPr lang="en-US" sz="2000" dirty="0"/>
              <a:t>Vandyk (2015) identified 46 undergraduate nursing degree programs across Canada...</a:t>
            </a:r>
          </a:p>
          <a:p>
            <a:r>
              <a:rPr lang="en-US" sz="2000" dirty="0"/>
              <a:t>The author will address…</a:t>
            </a:r>
          </a:p>
        </p:txBody>
      </p:sp>
    </p:spTree>
    <p:extLst>
      <p:ext uri="{BB962C8B-B14F-4D97-AF65-F5344CB8AC3E}">
        <p14:creationId xmlns:p14="http://schemas.microsoft.com/office/powerpoint/2010/main" val="1563738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14. How to Reference:</a:t>
            </a:r>
            <a:r>
              <a:rPr lang="en-US" dirty="0"/>
              <a:t>                                       </a:t>
            </a:r>
            <a:r>
              <a:rPr lang="en-US" dirty="0">
                <a:solidFill>
                  <a:srgbClr val="C00000"/>
                </a:solidFill>
              </a:rPr>
              <a:t>Tip #20f </a:t>
            </a:r>
            <a:endParaRPr lang="en-US" dirty="0"/>
          </a:p>
          <a:p>
            <a:r>
              <a:rPr lang="en-US" b="1" dirty="0" err="1"/>
              <a:t>Powerpoint</a:t>
            </a:r>
            <a:r>
              <a:rPr lang="en-US" b="1" dirty="0"/>
              <a:t> Slides</a:t>
            </a:r>
          </a:p>
          <a:p>
            <a:pPr marL="0" indent="0">
              <a:buNone/>
            </a:pPr>
            <a:endParaRPr lang="en-US" sz="2000" dirty="0">
              <a:solidFill>
                <a:schemeClr val="tx1"/>
              </a:solidFill>
            </a:endParaRPr>
          </a:p>
          <a:p>
            <a:pPr marL="0" indent="0">
              <a:buNone/>
            </a:pPr>
            <a:endParaRPr lang="en-US" sz="2000" dirty="0">
              <a:solidFill>
                <a:schemeClr val="tx1"/>
              </a:solidFill>
            </a:endParaRPr>
          </a:p>
          <a:p>
            <a:pPr marL="0" indent="0">
              <a:buNone/>
            </a:pPr>
            <a:r>
              <a:rPr lang="en-US" sz="2000" dirty="0">
                <a:solidFill>
                  <a:schemeClr val="tx1"/>
                </a:solidFill>
              </a:rPr>
              <a:t>Kent-Wilkinson, A. (2023, October 23). </a:t>
            </a:r>
            <a:r>
              <a:rPr lang="en-US" sz="2000" i="1" dirty="0">
                <a:solidFill>
                  <a:schemeClr val="tx1"/>
                </a:solidFill>
                <a:latin typeface="Calibri" panose="020F0502020204030204" pitchFamily="34" charset="0"/>
              </a:rPr>
              <a:t>Main changes in APA 7</a:t>
            </a:r>
            <a:r>
              <a:rPr lang="en-US" sz="2000" i="1" baseline="30000" dirty="0">
                <a:solidFill>
                  <a:schemeClr val="tx1"/>
                </a:solidFill>
                <a:latin typeface="Calibri" panose="020F0502020204030204" pitchFamily="34" charset="0"/>
              </a:rPr>
              <a:t>th</a:t>
            </a:r>
            <a:r>
              <a:rPr lang="en-US" sz="2000" i="1" dirty="0">
                <a:solidFill>
                  <a:schemeClr val="tx1"/>
                </a:solidFill>
                <a:latin typeface="Calibri" panose="020F0502020204030204" pitchFamily="34" charset="0"/>
              </a:rPr>
              <a:t> edition and </a:t>
            </a:r>
          </a:p>
          <a:p>
            <a:pPr marL="0" indent="0">
              <a:buNone/>
            </a:pPr>
            <a:r>
              <a:rPr lang="en-US" sz="2000" i="1" dirty="0">
                <a:solidFill>
                  <a:schemeClr val="tx1"/>
                </a:solidFill>
                <a:latin typeface="Calibri" panose="020F0502020204030204" pitchFamily="34" charset="0"/>
              </a:rPr>
              <a:t>                common APA errors </a:t>
            </a:r>
            <a:r>
              <a:rPr lang="en-US" sz="2000" dirty="0">
                <a:solidFill>
                  <a:schemeClr val="tx1"/>
                </a:solidFill>
                <a:latin typeface="Calibri" panose="020F0502020204030204" pitchFamily="34" charset="0"/>
              </a:rPr>
              <a:t>[PowerPoint slides]. College of Nursing, </a:t>
            </a:r>
          </a:p>
          <a:p>
            <a:pPr marL="0" indent="0">
              <a:buNone/>
            </a:pPr>
            <a:r>
              <a:rPr lang="en-US" sz="2000" dirty="0">
                <a:solidFill>
                  <a:schemeClr val="tx1"/>
                </a:solidFill>
                <a:latin typeface="Calibri" panose="020F0502020204030204" pitchFamily="34" charset="0"/>
              </a:rPr>
              <a:t>                University of Saskatchewan, Saskatoon, Saskatchewan </a:t>
            </a:r>
          </a:p>
          <a:p>
            <a:pPr marL="0" indent="0">
              <a:buNone/>
            </a:pPr>
            <a:r>
              <a:rPr lang="en-US" sz="2000" dirty="0">
                <a:solidFill>
                  <a:schemeClr val="tx1"/>
                </a:solidFill>
                <a:latin typeface="Calibri" panose="020F0502020204030204" pitchFamily="34" charset="0"/>
              </a:rPr>
              <a:t>	</a:t>
            </a:r>
            <a:r>
              <a:rPr lang="en-US" sz="2000" dirty="0">
                <a:solidFill>
                  <a:schemeClr val="tx1"/>
                </a:solidFill>
                <a:latin typeface="Calibri" panose="020F0502020204030204" pitchFamily="34" charset="0"/>
                <a:hlinkClick r:id="rId2"/>
              </a:rPr>
              <a:t>https://nursing.usask.ca/scholarly-writing/overview.php</a:t>
            </a:r>
            <a:endParaRPr lang="en-US" sz="2000" dirty="0">
              <a:solidFill>
                <a:schemeClr val="tx1"/>
              </a:solidFill>
              <a:latin typeface="Calibri" panose="020F0502020204030204" pitchFamily="34" charset="0"/>
            </a:endParaRPr>
          </a:p>
          <a:p>
            <a:r>
              <a:rPr lang="en-US" sz="2000" dirty="0">
                <a:solidFill>
                  <a:schemeClr val="tx1"/>
                </a:solidFill>
                <a:latin typeface="Calibri" panose="020F0502020204030204" pitchFamily="34" charset="0"/>
              </a:rPr>
              <a:t> [Webinar]</a:t>
            </a:r>
            <a:endParaRPr lang="en-US" sz="2000" dirty="0"/>
          </a:p>
          <a:p>
            <a:pPr marL="0" indent="0">
              <a:buNone/>
            </a:pPr>
            <a:endParaRPr lang="en-US" b="1" dirty="0"/>
          </a:p>
          <a:p>
            <a:pPr marL="0" indent="0">
              <a:buNone/>
            </a:pPr>
            <a:endParaRPr lang="en-US" dirty="0"/>
          </a:p>
          <a:p>
            <a:pPr marL="0" indent="0">
              <a:buNone/>
            </a:pPr>
            <a:r>
              <a:rPr lang="en-US" dirty="0"/>
              <a:t>  </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30185184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14. How to Reference:</a:t>
            </a:r>
            <a:r>
              <a:rPr lang="en-US" dirty="0"/>
              <a:t>                                       </a:t>
            </a:r>
            <a:r>
              <a:rPr lang="en-US" dirty="0">
                <a:solidFill>
                  <a:srgbClr val="C00000"/>
                </a:solidFill>
              </a:rPr>
              <a:t>Tip #20f </a:t>
            </a:r>
            <a:endParaRPr lang="en-US" dirty="0"/>
          </a:p>
          <a:p>
            <a:r>
              <a:rPr lang="en-US" b="1" dirty="0"/>
              <a:t>YouTube </a:t>
            </a:r>
          </a:p>
          <a:p>
            <a:pPr marL="644525" lvl="1" indent="0">
              <a:buNone/>
            </a:pPr>
            <a:endParaRPr lang="en-US" b="1" dirty="0"/>
          </a:p>
          <a:p>
            <a:pPr marL="0" indent="0">
              <a:buNone/>
            </a:pPr>
            <a:r>
              <a:rPr lang="en-US" sz="2000" dirty="0"/>
              <a:t>Cox, E. (2020, May 14). </a:t>
            </a:r>
            <a:r>
              <a:rPr lang="en-US" sz="2000" i="1" dirty="0"/>
              <a:t>What is a coronavirus? </a:t>
            </a:r>
            <a:r>
              <a:rPr lang="en-US" sz="2000" dirty="0"/>
              <a:t>[Video, 5: 15 min]. </a:t>
            </a:r>
            <a:r>
              <a:rPr lang="en-US" sz="2000" dirty="0" err="1"/>
              <a:t>TEDEd</a:t>
            </a:r>
            <a:r>
              <a:rPr lang="en-US" sz="2000" dirty="0"/>
              <a:t>. </a:t>
            </a:r>
          </a:p>
          <a:p>
            <a:pPr marL="644525" lvl="1" indent="0">
              <a:buNone/>
            </a:pPr>
            <a:r>
              <a:rPr lang="en-US" sz="2000" dirty="0">
                <a:hlinkClick r:id="rId2"/>
              </a:rPr>
              <a:t>https://www.bing.com/videos/search?q=YouTube+Covid&amp;view=detail&amp;mid=4F33387DB88047E91CAF4F33387DB88047E91CAF&amp;FORM=VIRE</a:t>
            </a:r>
            <a:endParaRPr lang="en-US" sz="2000" dirty="0"/>
          </a:p>
          <a:p>
            <a:pPr marL="0" indent="0">
              <a:buNone/>
            </a:pPr>
            <a:endParaRPr lang="en-US" dirty="0"/>
          </a:p>
          <a:p>
            <a:pPr marL="0" indent="0">
              <a:buNone/>
            </a:pPr>
            <a:r>
              <a:rPr lang="en-US" dirty="0"/>
              <a:t>  </a:t>
            </a:r>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1472211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b="1" dirty="0"/>
              <a:t>15. Avoiding Predatory/Deceptive Journals. </a:t>
            </a:r>
            <a:r>
              <a:rPr lang="en-US" dirty="0"/>
              <a:t>   </a:t>
            </a:r>
            <a:r>
              <a:rPr lang="en-US" dirty="0">
                <a:solidFill>
                  <a:srgbClr val="C00000"/>
                </a:solidFill>
              </a:rPr>
              <a:t>Tip #31e</a:t>
            </a:r>
          </a:p>
          <a:p>
            <a:pPr lvl="0"/>
            <a:endParaRPr lang="en-US" dirty="0"/>
          </a:p>
          <a:p>
            <a:pPr lvl="0"/>
            <a:r>
              <a:rPr lang="en-US" sz="2000" dirty="0"/>
              <a:t>See common characteristics of predatory/deceptive journals </a:t>
            </a:r>
          </a:p>
          <a:p>
            <a:pPr marL="0" lvl="0" indent="0">
              <a:buNone/>
            </a:pPr>
            <a:r>
              <a:rPr lang="en-US" sz="2000" dirty="0"/>
              <a:t>    (APA, 2020, pp. 374–376).</a:t>
            </a:r>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22612684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b="1" dirty="0"/>
              <a:t>15. Avoiding Predatory/Deceptive Journals. </a:t>
            </a:r>
            <a:r>
              <a:rPr lang="en-US" dirty="0"/>
              <a:t>   </a:t>
            </a:r>
            <a:r>
              <a:rPr lang="en-US" dirty="0">
                <a:solidFill>
                  <a:srgbClr val="C00000"/>
                </a:solidFill>
              </a:rPr>
              <a:t>Tip #31e</a:t>
            </a:r>
          </a:p>
          <a:p>
            <a:pPr lvl="0"/>
            <a:r>
              <a:rPr lang="en-US" sz="2000" dirty="0"/>
              <a:t>Publisher aggressively solicit manuscripts and charge fees without providing services to do so.</a:t>
            </a:r>
          </a:p>
          <a:p>
            <a:pPr lvl="0"/>
            <a:r>
              <a:rPr lang="en-US" sz="2000" dirty="0"/>
              <a:t>Open access journals that charge author fees for publication are not inherently predatory, but predatory journals commonly use this model. </a:t>
            </a:r>
          </a:p>
          <a:p>
            <a:pPr marL="0" lvl="0" indent="0">
              <a:buNone/>
            </a:pPr>
            <a:r>
              <a:rPr lang="en-US" sz="1800" dirty="0"/>
              <a:t>Characteristics: </a:t>
            </a:r>
          </a:p>
          <a:p>
            <a:pPr lvl="0"/>
            <a:r>
              <a:rPr lang="en-US" sz="1800" dirty="0"/>
              <a:t>Informal solicitation:</a:t>
            </a:r>
          </a:p>
          <a:p>
            <a:pPr lvl="0"/>
            <a:r>
              <a:rPr lang="en-US" sz="1800" dirty="0"/>
              <a:t>Hidden publisher or website:</a:t>
            </a:r>
          </a:p>
          <a:p>
            <a:pPr lvl="0"/>
            <a:r>
              <a:rPr lang="en-US" sz="1800" dirty="0"/>
              <a:t>Lack of rigorous evaluation:</a:t>
            </a:r>
          </a:p>
          <a:p>
            <a:pPr lvl="0"/>
            <a:r>
              <a:rPr lang="en-US" sz="1800" dirty="0"/>
              <a:t>Lack of transparency:</a:t>
            </a:r>
          </a:p>
          <a:p>
            <a:pPr lvl="0"/>
            <a:r>
              <a:rPr lang="en-US" sz="1800" dirty="0"/>
              <a:t>Poor reputation:</a:t>
            </a:r>
          </a:p>
          <a:p>
            <a:pPr lvl="0"/>
            <a:r>
              <a:rPr lang="en-US" sz="1800" dirty="0"/>
              <a:t>Nonstandard submission processes:</a:t>
            </a:r>
          </a:p>
          <a:p>
            <a:pPr lvl="0"/>
            <a:r>
              <a:rPr lang="en-US" sz="1800" dirty="0"/>
              <a:t>Lack of indexing in databases                                         (APA, 2020, pp. 374–376).</a:t>
            </a:r>
          </a:p>
          <a:p>
            <a:pPr marL="0" indent="0">
              <a:buNone/>
            </a:pPr>
            <a:endParaRPr lang="en-US" dirty="0"/>
          </a:p>
        </p:txBody>
      </p:sp>
      <p:sp>
        <p:nvSpPr>
          <p:cNvPr id="3" name="Title 2"/>
          <p:cNvSpPr>
            <a:spLocks noGrp="1"/>
          </p:cNvSpPr>
          <p:nvPr>
            <p:ph type="title"/>
          </p:nvPr>
        </p:nvSpPr>
        <p:spPr/>
        <p:txBody>
          <a:bodyPr/>
          <a:lstStyle/>
          <a:p>
            <a:br>
              <a:rPr lang="en-US" sz="3200" b="1" dirty="0"/>
            </a:br>
            <a:r>
              <a:rPr lang="en-US" sz="3200" b="1" dirty="0"/>
              <a:t>     15 Main Changes in APA (2020) 7</a:t>
            </a:r>
            <a:r>
              <a:rPr lang="en-US" sz="3200" b="1" baseline="30000" dirty="0"/>
              <a:t>th </a:t>
            </a:r>
            <a:r>
              <a:rPr lang="en-US" sz="3200" b="1" dirty="0"/>
              <a:t>edition</a:t>
            </a:r>
            <a:br>
              <a:rPr lang="en-US" dirty="0"/>
            </a:br>
            <a:endParaRPr lang="en-US" dirty="0"/>
          </a:p>
        </p:txBody>
      </p:sp>
    </p:spTree>
    <p:extLst>
      <p:ext uri="{BB962C8B-B14F-4D97-AF65-F5344CB8AC3E}">
        <p14:creationId xmlns:p14="http://schemas.microsoft.com/office/powerpoint/2010/main" val="30422578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a:solidFill>
                  <a:schemeClr val="tx2"/>
                </a:solidFill>
              </a:rPr>
              <a:t>Abbreviations    </a:t>
            </a:r>
            <a:r>
              <a:rPr lang="en-US" sz="2000" b="1" dirty="0">
                <a:solidFill>
                  <a:srgbClr val="C00000"/>
                </a:solidFill>
              </a:rPr>
              <a:t>                                                                          </a:t>
            </a:r>
          </a:p>
          <a:p>
            <a:pPr marL="0" indent="0">
              <a:buNone/>
            </a:pPr>
            <a:r>
              <a:rPr lang="en-US" sz="2000" b="1" dirty="0">
                <a:solidFill>
                  <a:srgbClr val="C00000"/>
                </a:solidFill>
              </a:rPr>
              <a:t>What are the 3 APA Errors here?</a:t>
            </a:r>
          </a:p>
          <a:p>
            <a:pPr marL="0" indent="0">
              <a:buNone/>
            </a:pPr>
            <a:r>
              <a:rPr lang="en-US" sz="2000" b="1" dirty="0">
                <a:solidFill>
                  <a:srgbClr val="C00000"/>
                </a:solidFill>
              </a:rPr>
              <a:t>Incorrect APA </a:t>
            </a:r>
          </a:p>
          <a:p>
            <a:pPr marL="0" indent="0">
              <a:buNone/>
            </a:pPr>
            <a:r>
              <a:rPr lang="en-US" sz="2000" b="1" dirty="0"/>
              <a:t>Text</a:t>
            </a:r>
          </a:p>
          <a:p>
            <a:pPr marL="0" indent="0">
              <a:buNone/>
            </a:pPr>
            <a:r>
              <a:rPr lang="en-US" sz="2000" dirty="0"/>
              <a:t>	“While the numbers can tell you a lot about the coronavirus, the case numbers only tell part of the story” (</a:t>
            </a:r>
            <a:r>
              <a:rPr lang="en-US" sz="2000" dirty="0">
                <a:solidFill>
                  <a:schemeClr val="tx1"/>
                </a:solidFill>
              </a:rPr>
              <a:t>CBC</a:t>
            </a:r>
            <a:r>
              <a:rPr lang="en-US" sz="2000" b="1" dirty="0">
                <a:solidFill>
                  <a:schemeClr val="tx1"/>
                </a:solidFill>
              </a:rPr>
              <a:t> </a:t>
            </a:r>
            <a:r>
              <a:rPr lang="en-US" sz="2000" dirty="0">
                <a:solidFill>
                  <a:schemeClr val="tx1"/>
                </a:solidFill>
              </a:rPr>
              <a:t>News, 2020, para. 1). “Daily numbers give a sense of whether the number of new infections is growing and how quickly” (CBC News, 2020, para. 4).</a:t>
            </a:r>
          </a:p>
          <a:p>
            <a:pPr marL="0" indent="0">
              <a:buNone/>
            </a:pPr>
            <a:r>
              <a:rPr lang="en-US" sz="2000" dirty="0">
                <a:solidFill>
                  <a:schemeClr val="tx1"/>
                </a:solidFill>
              </a:rPr>
              <a:t>	CBC News (2020) in their </a:t>
            </a:r>
            <a:r>
              <a:rPr lang="en-US" sz="2000" i="1" dirty="0">
                <a:solidFill>
                  <a:schemeClr val="tx1"/>
                </a:solidFill>
              </a:rPr>
              <a:t>Tracking The Coronavirus </a:t>
            </a:r>
            <a:r>
              <a:rPr lang="en-US" sz="2000" dirty="0">
                <a:solidFill>
                  <a:schemeClr val="tx1"/>
                </a:solidFill>
              </a:rPr>
              <a:t>provides an excellent website link  for tracking the spread of the coronavirus in Canada through daily tables and charts for each province since March, 2020.     </a:t>
            </a:r>
          </a:p>
          <a:p>
            <a:pPr marL="0" indent="0">
              <a:buNone/>
            </a:pPr>
            <a:r>
              <a:rPr lang="en-US" sz="2000" b="1" dirty="0">
                <a:solidFill>
                  <a:schemeClr val="tx1"/>
                </a:solidFill>
              </a:rPr>
              <a:t>Reference</a:t>
            </a:r>
          </a:p>
          <a:p>
            <a:pPr marL="0" indent="0">
              <a:buNone/>
            </a:pPr>
            <a:r>
              <a:rPr lang="en-US" sz="2000" dirty="0">
                <a:solidFill>
                  <a:schemeClr val="tx1"/>
                </a:solidFill>
              </a:rPr>
              <a:t>CBC News. (2020). </a:t>
            </a:r>
            <a:r>
              <a:rPr lang="en-US" sz="2000" i="1" dirty="0">
                <a:solidFill>
                  <a:schemeClr val="tx1"/>
                </a:solidFill>
              </a:rPr>
              <a:t>Tracking the</a:t>
            </a:r>
            <a:r>
              <a:rPr lang="en-US" sz="2000" i="1" dirty="0"/>
              <a:t> coronavirus. </a:t>
            </a:r>
          </a:p>
          <a:p>
            <a:pPr marL="0" indent="0">
              <a:buNone/>
            </a:pPr>
            <a:r>
              <a:rPr lang="en-US" sz="2000" i="1" dirty="0"/>
              <a:t>	</a:t>
            </a:r>
            <a:r>
              <a:rPr lang="en-US" sz="2000" dirty="0"/>
              <a:t>https://newsinteractives.cbc.ca/coronavirustracker/</a:t>
            </a:r>
          </a:p>
        </p:txBody>
      </p:sp>
      <p:sp>
        <p:nvSpPr>
          <p:cNvPr id="3" name="Title 2"/>
          <p:cNvSpPr>
            <a:spLocks noGrp="1"/>
          </p:cNvSpPr>
          <p:nvPr>
            <p:ph type="title"/>
          </p:nvPr>
        </p:nvSpPr>
        <p:spPr>
          <a:xfrm>
            <a:off x="457200" y="838200"/>
            <a:ext cx="8550275" cy="609600"/>
          </a:xfrm>
        </p:spPr>
        <p:txBody>
          <a:bodyPr/>
          <a:lstStyle/>
          <a:p>
            <a:r>
              <a:rPr lang="en-US" sz="3200" dirty="0"/>
              <a:t>            Abbreviations in Text and References </a:t>
            </a:r>
          </a:p>
        </p:txBody>
      </p:sp>
    </p:spTree>
    <p:extLst>
      <p:ext uri="{BB962C8B-B14F-4D97-AF65-F5344CB8AC3E}">
        <p14:creationId xmlns:p14="http://schemas.microsoft.com/office/powerpoint/2010/main" val="257784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a:t>
            </a:r>
            <a:r>
              <a:rPr lang="en-US" sz="3200" b="1" dirty="0"/>
              <a:t>Handout Resources for APA Workshop</a:t>
            </a:r>
          </a:p>
        </p:txBody>
      </p:sp>
      <p:sp>
        <p:nvSpPr>
          <p:cNvPr id="3" name="Content Placeholder 2"/>
          <p:cNvSpPr>
            <a:spLocks noGrp="1"/>
          </p:cNvSpPr>
          <p:nvPr>
            <p:ph idx="1"/>
          </p:nvPr>
        </p:nvSpPr>
        <p:spPr/>
        <p:txBody>
          <a:bodyPr/>
          <a:lstStyle/>
          <a:p>
            <a:pPr marL="0" lvl="0" indent="0">
              <a:buNone/>
            </a:pPr>
            <a:r>
              <a:rPr lang="en-US" sz="2000" b="1" dirty="0"/>
              <a:t>HANDOUTS</a:t>
            </a:r>
          </a:p>
          <a:p>
            <a:r>
              <a:rPr lang="en-US" sz="2000" dirty="0"/>
              <a:t>APA (2020). 7</a:t>
            </a:r>
            <a:r>
              <a:rPr lang="en-US" sz="2000" baseline="30000" dirty="0"/>
              <a:t>th</a:t>
            </a:r>
            <a:r>
              <a:rPr lang="en-US" sz="2000" dirty="0"/>
              <a:t> ed. Workshop APA PPT </a:t>
            </a:r>
          </a:p>
          <a:p>
            <a:r>
              <a:rPr lang="en-US" sz="2000" dirty="0"/>
              <a:t>APA (2020). 7</a:t>
            </a:r>
            <a:r>
              <a:rPr lang="en-US" sz="2000" baseline="30000" dirty="0"/>
              <a:t>th</a:t>
            </a:r>
            <a:r>
              <a:rPr lang="en-US" sz="2000" dirty="0"/>
              <a:t> ed. Common Errors Checklist #1-33 </a:t>
            </a:r>
          </a:p>
          <a:p>
            <a:r>
              <a:rPr lang="en-US" sz="2000" dirty="0"/>
              <a:t>APA (2020). 7</a:t>
            </a:r>
            <a:r>
              <a:rPr lang="en-US" sz="2000" baseline="30000" dirty="0"/>
              <a:t>th</a:t>
            </a:r>
            <a:r>
              <a:rPr lang="en-US" sz="2000" dirty="0"/>
              <a:t> ed. Level of Headings </a:t>
            </a:r>
          </a:p>
          <a:p>
            <a:r>
              <a:rPr lang="en-US" sz="2000" dirty="0"/>
              <a:t>APA (2020). 7</a:t>
            </a:r>
            <a:r>
              <a:rPr lang="en-US" sz="2000" baseline="30000" dirty="0"/>
              <a:t>th</a:t>
            </a:r>
            <a:r>
              <a:rPr lang="en-US" sz="2000" dirty="0"/>
              <a:t> ed. 15 Main Changes from 6</a:t>
            </a:r>
            <a:r>
              <a:rPr lang="en-US" sz="2000" baseline="30000" dirty="0"/>
              <a:t>th</a:t>
            </a:r>
            <a:r>
              <a:rPr lang="en-US" sz="2000" dirty="0"/>
              <a:t> ed. </a:t>
            </a:r>
          </a:p>
          <a:p>
            <a:r>
              <a:rPr lang="en-US" sz="2000" dirty="0"/>
              <a:t>APA (2020). 7</a:t>
            </a:r>
            <a:r>
              <a:rPr lang="en-US" sz="2000" baseline="30000" dirty="0"/>
              <a:t>th</a:t>
            </a:r>
            <a:r>
              <a:rPr lang="en-US" sz="2000" dirty="0"/>
              <a:t> ed. Sample APA paper Outline </a:t>
            </a:r>
          </a:p>
          <a:p>
            <a:r>
              <a:rPr lang="en-US" sz="2000" dirty="0"/>
              <a:t>EVALUATION (What I Learned today)</a:t>
            </a:r>
          </a:p>
          <a:p>
            <a:r>
              <a:rPr lang="en-US" sz="2000" dirty="0"/>
              <a:t>References List  </a:t>
            </a:r>
          </a:p>
          <a:p>
            <a:endParaRPr lang="en-US" dirty="0"/>
          </a:p>
        </p:txBody>
      </p:sp>
      <p:pic>
        <p:nvPicPr>
          <p:cNvPr id="4" name="Picture 3" descr="http://everysaturdaymorning.files.wordpress.com/2011/11/writing.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53000"/>
            <a:ext cx="1295400" cy="1198245"/>
          </a:xfrm>
          <a:prstGeom prst="rect">
            <a:avLst/>
          </a:prstGeom>
          <a:noFill/>
          <a:ln>
            <a:noFill/>
          </a:ln>
        </p:spPr>
      </p:pic>
    </p:spTree>
    <p:extLst>
      <p:ext uri="{BB962C8B-B14F-4D97-AF65-F5344CB8AC3E}">
        <p14:creationId xmlns:p14="http://schemas.microsoft.com/office/powerpoint/2010/main" val="39207619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a:solidFill>
                  <a:schemeClr val="tx2"/>
                </a:solidFill>
              </a:rPr>
              <a:t>Abbreviations    </a:t>
            </a:r>
            <a:r>
              <a:rPr lang="en-US" sz="2000" b="1" dirty="0">
                <a:solidFill>
                  <a:srgbClr val="C00000"/>
                </a:solidFill>
              </a:rPr>
              <a:t>                                                                          </a:t>
            </a:r>
          </a:p>
          <a:p>
            <a:pPr marL="0" indent="0">
              <a:buNone/>
            </a:pPr>
            <a:r>
              <a:rPr lang="en-US" sz="2000" b="1" dirty="0">
                <a:solidFill>
                  <a:srgbClr val="C00000"/>
                </a:solidFill>
              </a:rPr>
              <a:t>What are the 3 APA Errors here?</a:t>
            </a:r>
          </a:p>
          <a:p>
            <a:pPr marL="0" indent="0">
              <a:buNone/>
            </a:pPr>
            <a:r>
              <a:rPr lang="en-US" sz="2000" b="1" dirty="0">
                <a:solidFill>
                  <a:srgbClr val="C00000"/>
                </a:solidFill>
              </a:rPr>
              <a:t>Incorrect APA </a:t>
            </a:r>
          </a:p>
          <a:p>
            <a:pPr marL="0" indent="0">
              <a:buNone/>
            </a:pPr>
            <a:r>
              <a:rPr lang="en-US" sz="2000" b="1" dirty="0"/>
              <a:t>Text</a:t>
            </a:r>
          </a:p>
          <a:p>
            <a:pPr marL="0" indent="0">
              <a:buNone/>
            </a:pPr>
            <a:r>
              <a:rPr lang="en-US" sz="2000" dirty="0"/>
              <a:t>	“While the numbers can tell you a lot about the coronavirus, the case numbers only tell part of the story” (</a:t>
            </a:r>
            <a:r>
              <a:rPr lang="en-US" sz="2000" dirty="0">
                <a:solidFill>
                  <a:srgbClr val="C00000"/>
                </a:solidFill>
              </a:rPr>
              <a:t>CBC</a:t>
            </a:r>
            <a:r>
              <a:rPr lang="en-US" sz="2000" b="1" dirty="0">
                <a:solidFill>
                  <a:srgbClr val="C00000"/>
                </a:solidFill>
              </a:rPr>
              <a:t> </a:t>
            </a:r>
            <a:r>
              <a:rPr lang="en-US" sz="2000" dirty="0">
                <a:solidFill>
                  <a:schemeClr val="tx1"/>
                </a:solidFill>
              </a:rPr>
              <a:t>News, 2020, para. 1). “Daily numbers give a sense of whether the number of new infections is growing and how quickly” (CBC News, 2020, para. 4).</a:t>
            </a:r>
          </a:p>
          <a:p>
            <a:pPr marL="0" indent="0">
              <a:buNone/>
            </a:pPr>
            <a:r>
              <a:rPr lang="en-US" sz="2000" dirty="0">
                <a:solidFill>
                  <a:schemeClr val="tx1"/>
                </a:solidFill>
              </a:rPr>
              <a:t>	</a:t>
            </a:r>
            <a:r>
              <a:rPr lang="en-US" sz="2000" dirty="0">
                <a:solidFill>
                  <a:srgbClr val="C00000"/>
                </a:solidFill>
              </a:rPr>
              <a:t>CBC </a:t>
            </a:r>
            <a:r>
              <a:rPr lang="en-US" sz="2000" dirty="0">
                <a:solidFill>
                  <a:schemeClr val="tx1"/>
                </a:solidFill>
              </a:rPr>
              <a:t>News (2020) in their </a:t>
            </a:r>
            <a:r>
              <a:rPr lang="en-US" sz="2000" i="1" dirty="0">
                <a:solidFill>
                  <a:schemeClr val="tx1"/>
                </a:solidFill>
              </a:rPr>
              <a:t>Tracking The Coronavirus </a:t>
            </a:r>
            <a:r>
              <a:rPr lang="en-US" sz="2000" dirty="0">
                <a:solidFill>
                  <a:schemeClr val="tx1"/>
                </a:solidFill>
              </a:rPr>
              <a:t>provides an excellent website link  for tracking the spread of the coronavirus in Canada through daily tables and charts for each province since March, 2020.     </a:t>
            </a:r>
          </a:p>
          <a:p>
            <a:pPr marL="0" indent="0">
              <a:buNone/>
            </a:pPr>
            <a:r>
              <a:rPr lang="en-US" sz="2000" b="1" dirty="0">
                <a:solidFill>
                  <a:schemeClr val="tx1"/>
                </a:solidFill>
              </a:rPr>
              <a:t>Reference</a:t>
            </a:r>
          </a:p>
          <a:p>
            <a:pPr marL="0" indent="0">
              <a:buNone/>
            </a:pPr>
            <a:r>
              <a:rPr lang="en-US" sz="2000" dirty="0">
                <a:solidFill>
                  <a:srgbClr val="C00000"/>
                </a:solidFill>
              </a:rPr>
              <a:t>CBC</a:t>
            </a:r>
            <a:r>
              <a:rPr lang="en-US" sz="2000" dirty="0">
                <a:solidFill>
                  <a:schemeClr val="tx1"/>
                </a:solidFill>
              </a:rPr>
              <a:t> News. (2020). </a:t>
            </a:r>
            <a:r>
              <a:rPr lang="en-US" sz="2000" i="1" dirty="0">
                <a:solidFill>
                  <a:schemeClr val="tx1"/>
                </a:solidFill>
              </a:rPr>
              <a:t>Tracking the</a:t>
            </a:r>
            <a:r>
              <a:rPr lang="en-US" sz="2000" i="1" dirty="0"/>
              <a:t> coronavirus. </a:t>
            </a:r>
          </a:p>
          <a:p>
            <a:pPr marL="0" indent="0">
              <a:buNone/>
            </a:pPr>
            <a:r>
              <a:rPr lang="en-US" sz="2000" i="1" dirty="0"/>
              <a:t>	</a:t>
            </a:r>
            <a:r>
              <a:rPr lang="en-US" sz="2000" dirty="0"/>
              <a:t>https://newsinteractives.cbc.ca/coronavirustracker/</a:t>
            </a:r>
          </a:p>
        </p:txBody>
      </p:sp>
      <p:sp>
        <p:nvSpPr>
          <p:cNvPr id="3" name="Title 2"/>
          <p:cNvSpPr>
            <a:spLocks noGrp="1"/>
          </p:cNvSpPr>
          <p:nvPr>
            <p:ph type="title"/>
          </p:nvPr>
        </p:nvSpPr>
        <p:spPr>
          <a:xfrm>
            <a:off x="457200" y="838200"/>
            <a:ext cx="8550275" cy="609600"/>
          </a:xfrm>
        </p:spPr>
        <p:txBody>
          <a:bodyPr/>
          <a:lstStyle/>
          <a:p>
            <a:r>
              <a:rPr lang="en-US" sz="3200" dirty="0"/>
              <a:t>            Abbreviations in Text and References </a:t>
            </a:r>
          </a:p>
        </p:txBody>
      </p:sp>
    </p:spTree>
    <p:extLst>
      <p:ext uri="{BB962C8B-B14F-4D97-AF65-F5344CB8AC3E}">
        <p14:creationId xmlns:p14="http://schemas.microsoft.com/office/powerpoint/2010/main" val="11912865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a:solidFill>
                  <a:schemeClr val="tx2"/>
                </a:solidFill>
              </a:rPr>
              <a:t>Abbreviations    </a:t>
            </a:r>
            <a:r>
              <a:rPr lang="en-US" sz="2000" b="1" dirty="0">
                <a:solidFill>
                  <a:srgbClr val="C00000"/>
                </a:solidFill>
              </a:rPr>
              <a:t>                                                                          Tip  9h, 11a, 11b</a:t>
            </a:r>
            <a:endParaRPr lang="en-US" sz="2000" b="1" dirty="0"/>
          </a:p>
          <a:p>
            <a:pPr marL="0" indent="0">
              <a:buNone/>
            </a:pPr>
            <a:r>
              <a:rPr lang="en-US" sz="2000" b="1" dirty="0">
                <a:solidFill>
                  <a:srgbClr val="7030A0"/>
                </a:solidFill>
              </a:rPr>
              <a:t>Write out in full the first time cited, subsequently can use abbreviation; no abbreviations at the beginning of a sentence.  </a:t>
            </a:r>
          </a:p>
          <a:p>
            <a:pPr marL="0" indent="0">
              <a:buNone/>
            </a:pPr>
            <a:r>
              <a:rPr lang="en-US" sz="2000" b="1" dirty="0">
                <a:solidFill>
                  <a:srgbClr val="C00000"/>
                </a:solidFill>
              </a:rPr>
              <a:t>Incorrect APA </a:t>
            </a:r>
          </a:p>
          <a:p>
            <a:pPr marL="0" indent="0">
              <a:buNone/>
            </a:pPr>
            <a:r>
              <a:rPr lang="en-US" sz="2000" b="1" dirty="0"/>
              <a:t>Text</a:t>
            </a:r>
          </a:p>
          <a:p>
            <a:pPr marL="0" indent="0">
              <a:buNone/>
            </a:pPr>
            <a:r>
              <a:rPr lang="en-US" sz="2000" dirty="0"/>
              <a:t>	“While the numbers can tell you a lot about the coronavirus, the case numbers only tell part of the story” (</a:t>
            </a:r>
            <a:r>
              <a:rPr lang="en-US" sz="2000" b="1" dirty="0">
                <a:solidFill>
                  <a:srgbClr val="C00000"/>
                </a:solidFill>
              </a:rPr>
              <a:t>CBC</a:t>
            </a:r>
            <a:r>
              <a:rPr lang="en-US" sz="2000" b="1" dirty="0"/>
              <a:t> </a:t>
            </a:r>
            <a:r>
              <a:rPr lang="en-US" sz="2000" dirty="0"/>
              <a:t>News, 2020, para. 1). “Daily numbers give a sense of whether the number of new infections is growing and how quickly” (CBC News, 2020, para. 4).</a:t>
            </a:r>
          </a:p>
          <a:p>
            <a:pPr marL="0" indent="0">
              <a:buNone/>
            </a:pPr>
            <a:r>
              <a:rPr lang="en-US" sz="2000" dirty="0"/>
              <a:t>	</a:t>
            </a:r>
            <a:r>
              <a:rPr lang="en-US" sz="2000" b="1" dirty="0">
                <a:solidFill>
                  <a:srgbClr val="C00000"/>
                </a:solidFill>
              </a:rPr>
              <a:t>CBC News </a:t>
            </a:r>
            <a:r>
              <a:rPr lang="en-US" sz="2000" dirty="0"/>
              <a:t>(2020) in their </a:t>
            </a:r>
            <a:r>
              <a:rPr lang="en-US" sz="2000" i="1" dirty="0"/>
              <a:t>Tracking The Coronavirus </a:t>
            </a:r>
            <a:r>
              <a:rPr lang="en-US" sz="2000" dirty="0"/>
              <a:t>provides an excellent website link  for tracking the spread of the coronavirus in Canada through daily tables and charts for each province since March, 2020.     </a:t>
            </a:r>
          </a:p>
          <a:p>
            <a:pPr marL="0" indent="0">
              <a:buNone/>
            </a:pPr>
            <a:r>
              <a:rPr lang="en-US" sz="2000" b="1" dirty="0"/>
              <a:t>Reference</a:t>
            </a:r>
          </a:p>
          <a:p>
            <a:pPr marL="0" indent="0">
              <a:buNone/>
            </a:pPr>
            <a:r>
              <a:rPr lang="en-US" sz="2000" b="1" dirty="0">
                <a:solidFill>
                  <a:srgbClr val="C00000"/>
                </a:solidFill>
              </a:rPr>
              <a:t>CBC News. </a:t>
            </a:r>
            <a:r>
              <a:rPr lang="en-US" sz="2000" dirty="0"/>
              <a:t>(2020). </a:t>
            </a:r>
            <a:r>
              <a:rPr lang="en-US" sz="2000" i="1" dirty="0"/>
              <a:t>Tracking the coronavirus. </a:t>
            </a:r>
          </a:p>
          <a:p>
            <a:pPr marL="0" indent="0">
              <a:buNone/>
            </a:pPr>
            <a:r>
              <a:rPr lang="en-US" sz="2000" i="1" dirty="0"/>
              <a:t>	</a:t>
            </a:r>
            <a:r>
              <a:rPr lang="en-US" sz="2000" dirty="0"/>
              <a:t>https://newsinteractives.cbc.ca/coronavirustracker/</a:t>
            </a:r>
          </a:p>
        </p:txBody>
      </p:sp>
      <p:sp>
        <p:nvSpPr>
          <p:cNvPr id="3" name="Title 2"/>
          <p:cNvSpPr>
            <a:spLocks noGrp="1"/>
          </p:cNvSpPr>
          <p:nvPr>
            <p:ph type="title"/>
          </p:nvPr>
        </p:nvSpPr>
        <p:spPr>
          <a:xfrm>
            <a:off x="457200" y="838200"/>
            <a:ext cx="8550275" cy="609600"/>
          </a:xfrm>
        </p:spPr>
        <p:txBody>
          <a:bodyPr/>
          <a:lstStyle/>
          <a:p>
            <a:r>
              <a:rPr lang="en-US" sz="3200" dirty="0"/>
              <a:t>            Abbreviations in Text and References </a:t>
            </a:r>
          </a:p>
        </p:txBody>
      </p:sp>
    </p:spTree>
    <p:extLst>
      <p:ext uri="{BB962C8B-B14F-4D97-AF65-F5344CB8AC3E}">
        <p14:creationId xmlns:p14="http://schemas.microsoft.com/office/powerpoint/2010/main" val="33186101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a:solidFill>
                  <a:schemeClr val="tx2"/>
                </a:solidFill>
              </a:rPr>
              <a:t>Abbreviations    </a:t>
            </a:r>
            <a:r>
              <a:rPr lang="en-US" sz="2000" b="1" dirty="0">
                <a:solidFill>
                  <a:srgbClr val="C00000"/>
                </a:solidFill>
              </a:rPr>
              <a:t>                                                                          Tip  11a, 11b, 24b</a:t>
            </a:r>
            <a:endParaRPr lang="en-US" sz="2000" b="1" dirty="0"/>
          </a:p>
          <a:p>
            <a:pPr marL="0" indent="0">
              <a:buNone/>
            </a:pPr>
            <a:r>
              <a:rPr lang="en-US" sz="2000" b="1" dirty="0">
                <a:solidFill>
                  <a:srgbClr val="7030A0"/>
                </a:solidFill>
              </a:rPr>
              <a:t>Write out in full the first time cited, subsequently can use abbreviation; no abbreviations at the beginning of a sentence.  </a:t>
            </a:r>
          </a:p>
          <a:p>
            <a:pPr marL="0" indent="0">
              <a:buNone/>
            </a:pPr>
            <a:r>
              <a:rPr lang="en-US" sz="2000" b="1" dirty="0">
                <a:solidFill>
                  <a:srgbClr val="C00000"/>
                </a:solidFill>
              </a:rPr>
              <a:t>Incorrect APA </a:t>
            </a:r>
          </a:p>
          <a:p>
            <a:pPr marL="0" indent="0">
              <a:buNone/>
            </a:pPr>
            <a:r>
              <a:rPr lang="en-US" sz="2000" b="1" dirty="0"/>
              <a:t>Text</a:t>
            </a:r>
          </a:p>
          <a:p>
            <a:pPr marL="0" indent="0">
              <a:buNone/>
            </a:pPr>
            <a:r>
              <a:rPr lang="en-US" sz="2000" dirty="0"/>
              <a:t>	“While the numbers can tell you a lot about the coronavirus, the case numbers only tell part of the story” (</a:t>
            </a:r>
            <a:r>
              <a:rPr lang="en-US" sz="2000" dirty="0">
                <a:solidFill>
                  <a:schemeClr val="tx1"/>
                </a:solidFill>
              </a:rPr>
              <a:t>CBC </a:t>
            </a:r>
            <a:r>
              <a:rPr lang="en-US" sz="2000" b="1" dirty="0">
                <a:solidFill>
                  <a:srgbClr val="C00000"/>
                </a:solidFill>
              </a:rPr>
              <a:t>#11a </a:t>
            </a:r>
            <a:r>
              <a:rPr lang="en-US" sz="2000" dirty="0"/>
              <a:t>News, 2020, para. 1). “Daily numbers give a sense of whether the number of new infections is growing and how quickly” (CBC News, 2020, para. 4).</a:t>
            </a:r>
          </a:p>
          <a:p>
            <a:pPr marL="0" indent="0">
              <a:buNone/>
            </a:pPr>
            <a:r>
              <a:rPr lang="en-US" sz="2000" dirty="0"/>
              <a:t>	</a:t>
            </a:r>
            <a:r>
              <a:rPr lang="en-US" sz="2000" dirty="0">
                <a:solidFill>
                  <a:schemeClr val="tx1"/>
                </a:solidFill>
              </a:rPr>
              <a:t>CBC </a:t>
            </a:r>
            <a:r>
              <a:rPr lang="en-US" sz="2000" b="1" dirty="0">
                <a:solidFill>
                  <a:srgbClr val="C00000"/>
                </a:solidFill>
              </a:rPr>
              <a:t>11b</a:t>
            </a:r>
            <a:r>
              <a:rPr lang="en-US" sz="2000" b="1" dirty="0"/>
              <a:t> </a:t>
            </a:r>
            <a:r>
              <a:rPr lang="en-US" sz="2000" dirty="0">
                <a:solidFill>
                  <a:schemeClr val="tx1"/>
                </a:solidFill>
              </a:rPr>
              <a:t>News </a:t>
            </a:r>
            <a:r>
              <a:rPr lang="en-US" sz="2000" dirty="0"/>
              <a:t>(2020) in their </a:t>
            </a:r>
            <a:r>
              <a:rPr lang="en-US" sz="2000" i="1" dirty="0"/>
              <a:t>Tracking The Coronavirus provides an excellent website link  for tracking the spread of the coronavirus in Canada through daily tables and charts for each province since March, 2020.     </a:t>
            </a:r>
            <a:endParaRPr lang="en-US" sz="2000" dirty="0"/>
          </a:p>
          <a:p>
            <a:pPr marL="0" indent="0">
              <a:buNone/>
            </a:pPr>
            <a:r>
              <a:rPr lang="en-US" sz="2000" b="1" dirty="0"/>
              <a:t>Reference</a:t>
            </a:r>
          </a:p>
          <a:p>
            <a:pPr marL="0" indent="0">
              <a:buNone/>
            </a:pPr>
            <a:r>
              <a:rPr lang="en-US" sz="2000" b="1" dirty="0">
                <a:solidFill>
                  <a:srgbClr val="C00000"/>
                </a:solidFill>
              </a:rPr>
              <a:t>24b</a:t>
            </a:r>
            <a:r>
              <a:rPr lang="en-US" sz="2000" dirty="0">
                <a:solidFill>
                  <a:schemeClr val="tx1"/>
                </a:solidFill>
              </a:rPr>
              <a:t> CBC News. </a:t>
            </a:r>
            <a:r>
              <a:rPr lang="en-US" sz="2000" dirty="0"/>
              <a:t>(2020). </a:t>
            </a:r>
            <a:r>
              <a:rPr lang="en-US" sz="2000" i="1" dirty="0"/>
              <a:t>Tracking the coronavirus. </a:t>
            </a:r>
          </a:p>
          <a:p>
            <a:pPr marL="0" indent="0">
              <a:buNone/>
            </a:pPr>
            <a:r>
              <a:rPr lang="en-US" sz="2000" i="1" dirty="0"/>
              <a:t>	</a:t>
            </a:r>
            <a:r>
              <a:rPr lang="en-US" sz="2000" dirty="0"/>
              <a:t>https://newsinteractives.cbc.ca/coronavirustracker/</a:t>
            </a:r>
          </a:p>
        </p:txBody>
      </p:sp>
      <p:sp>
        <p:nvSpPr>
          <p:cNvPr id="3" name="Title 2"/>
          <p:cNvSpPr>
            <a:spLocks noGrp="1"/>
          </p:cNvSpPr>
          <p:nvPr>
            <p:ph type="title"/>
          </p:nvPr>
        </p:nvSpPr>
        <p:spPr>
          <a:xfrm>
            <a:off x="457200" y="838200"/>
            <a:ext cx="8550275" cy="609600"/>
          </a:xfrm>
        </p:spPr>
        <p:txBody>
          <a:bodyPr/>
          <a:lstStyle/>
          <a:p>
            <a:r>
              <a:rPr lang="en-US" sz="3200" dirty="0"/>
              <a:t>            Abbreviations in Text and References </a:t>
            </a:r>
          </a:p>
        </p:txBody>
      </p:sp>
    </p:spTree>
    <p:extLst>
      <p:ext uri="{BB962C8B-B14F-4D97-AF65-F5344CB8AC3E}">
        <p14:creationId xmlns:p14="http://schemas.microsoft.com/office/powerpoint/2010/main" val="20072396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b="1" dirty="0">
                <a:solidFill>
                  <a:schemeClr val="tx2"/>
                </a:solidFill>
              </a:rPr>
              <a:t>Abbreviations    </a:t>
            </a:r>
            <a:r>
              <a:rPr lang="en-US" sz="2000" b="1" dirty="0">
                <a:solidFill>
                  <a:srgbClr val="C00000"/>
                </a:solidFill>
              </a:rPr>
              <a:t>                                                            APA Tips#  9h, 11a, 11b, 24b</a:t>
            </a:r>
            <a:endParaRPr lang="en-US" sz="2000" b="1" dirty="0"/>
          </a:p>
          <a:p>
            <a:pPr marL="0" indent="0">
              <a:buNone/>
            </a:pPr>
            <a:r>
              <a:rPr lang="en-US" sz="2000" b="1" dirty="0">
                <a:solidFill>
                  <a:srgbClr val="7030A0"/>
                </a:solidFill>
              </a:rPr>
              <a:t>Write out in full the first time cited, subsequently can used abbreviation; no abbreviations at the beginning of a sentence.  </a:t>
            </a:r>
          </a:p>
          <a:p>
            <a:pPr marL="0" indent="0">
              <a:buNone/>
            </a:pPr>
            <a:r>
              <a:rPr lang="en-US" sz="2000" b="1" dirty="0">
                <a:solidFill>
                  <a:srgbClr val="20754C"/>
                </a:solidFill>
              </a:rPr>
              <a:t>Correct APA (2020)</a:t>
            </a:r>
          </a:p>
          <a:p>
            <a:pPr marL="0" indent="0">
              <a:buNone/>
            </a:pPr>
            <a:r>
              <a:rPr lang="en-US" sz="2000" b="1" dirty="0"/>
              <a:t>Text</a:t>
            </a:r>
          </a:p>
          <a:p>
            <a:pPr marL="0" indent="0">
              <a:buNone/>
            </a:pPr>
            <a:r>
              <a:rPr lang="en-US" sz="2000" dirty="0"/>
              <a:t>	“While the numbers can tell you a lot about the coronavirus, the case numbers only tell part of the story” (Canadian Broadcasting Corporation [CBC]   News, 2020, para. 1). “Daily numbers give a sense of whether the number of new infections is growing and how quickly” (CBC News, 2020, para. 4).</a:t>
            </a:r>
          </a:p>
          <a:p>
            <a:pPr marL="0" indent="0">
              <a:buNone/>
            </a:pPr>
            <a:r>
              <a:rPr lang="en-US" sz="2000" dirty="0"/>
              <a:t>	 Canadian Broadcasting Company News (2020) in their </a:t>
            </a:r>
            <a:r>
              <a:rPr lang="en-US" sz="2000" i="1" dirty="0"/>
              <a:t>Tracking The Coronavirus </a:t>
            </a:r>
            <a:r>
              <a:rPr lang="en-US" sz="2000" dirty="0"/>
              <a:t>provides an excellent website link  for tracking the spread of the coronavirus in Canada through daily tables and charts for each province since March, 2020.     </a:t>
            </a:r>
          </a:p>
          <a:p>
            <a:pPr marL="0" indent="0">
              <a:buNone/>
            </a:pPr>
            <a:r>
              <a:rPr lang="en-US" sz="2000" b="1" dirty="0"/>
              <a:t>Reference</a:t>
            </a:r>
          </a:p>
          <a:p>
            <a:pPr marL="0" indent="0">
              <a:buNone/>
            </a:pPr>
            <a:r>
              <a:rPr lang="en-US" sz="2000" dirty="0"/>
              <a:t>Canadian Broadcasting Corporation News. (2020). </a:t>
            </a:r>
            <a:r>
              <a:rPr lang="en-US" sz="2000" i="1" dirty="0"/>
              <a:t>Tracking the coronavirus. </a:t>
            </a:r>
          </a:p>
          <a:p>
            <a:pPr marL="0" indent="0">
              <a:buNone/>
            </a:pPr>
            <a:r>
              <a:rPr lang="en-US" sz="2000" i="1" dirty="0"/>
              <a:t>	</a:t>
            </a:r>
            <a:r>
              <a:rPr lang="en-US" sz="2000" dirty="0"/>
              <a:t>https://newsinteractives.cbc.ca/coronavirustracker/</a:t>
            </a:r>
          </a:p>
        </p:txBody>
      </p:sp>
      <p:sp>
        <p:nvSpPr>
          <p:cNvPr id="3" name="Title 2"/>
          <p:cNvSpPr>
            <a:spLocks noGrp="1"/>
          </p:cNvSpPr>
          <p:nvPr>
            <p:ph type="title"/>
          </p:nvPr>
        </p:nvSpPr>
        <p:spPr>
          <a:xfrm>
            <a:off x="457200" y="838200"/>
            <a:ext cx="8550275" cy="609600"/>
          </a:xfrm>
        </p:spPr>
        <p:txBody>
          <a:bodyPr/>
          <a:lstStyle/>
          <a:p>
            <a:r>
              <a:rPr lang="en-US" sz="3200" dirty="0"/>
              <a:t>            Abbreviations in Text and References </a:t>
            </a:r>
          </a:p>
        </p:txBody>
      </p:sp>
    </p:spTree>
    <p:extLst>
      <p:ext uri="{BB962C8B-B14F-4D97-AF65-F5344CB8AC3E}">
        <p14:creationId xmlns:p14="http://schemas.microsoft.com/office/powerpoint/2010/main" val="21548855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 Errors</a:t>
            </a:r>
          </a:p>
        </p:txBody>
      </p:sp>
      <p:sp>
        <p:nvSpPr>
          <p:cNvPr id="3" name="Content Placeholder 2"/>
          <p:cNvSpPr>
            <a:spLocks noGrp="1"/>
          </p:cNvSpPr>
          <p:nvPr>
            <p:ph idx="1"/>
          </p:nvPr>
        </p:nvSpPr>
        <p:spPr/>
        <p:txBody>
          <a:bodyPr/>
          <a:lstStyle/>
          <a:p>
            <a:pPr marL="0" indent="0">
              <a:buNone/>
            </a:pPr>
            <a:r>
              <a:rPr lang="en-US" sz="2400" b="1" dirty="0">
                <a:solidFill>
                  <a:srgbClr val="C00000"/>
                </a:solidFill>
              </a:rPr>
              <a:t>What are the 3 errors? </a:t>
            </a:r>
          </a:p>
          <a:p>
            <a:pPr marL="0" indent="0">
              <a:buNone/>
            </a:pPr>
            <a:endParaRPr lang="en-US" sz="2400" b="1" dirty="0"/>
          </a:p>
          <a:p>
            <a:pPr marL="0" indent="0">
              <a:buNone/>
            </a:pPr>
            <a:r>
              <a:rPr lang="en-US" sz="2400" dirty="0"/>
              <a:t>75 percent of opioid-related deaths in Canada between 2016 and 2018 were males. (Public Health Agency of Canada (PHAC), 2019)</a:t>
            </a:r>
            <a:endParaRPr lang="en-US" sz="2400" b="1" dirty="0"/>
          </a:p>
          <a:p>
            <a:endParaRPr lang="en-US" sz="2400" b="1" dirty="0"/>
          </a:p>
          <a:p>
            <a:endParaRPr lang="en-US" dirty="0"/>
          </a:p>
          <a:p>
            <a:pPr marL="0" indent="0">
              <a:buNone/>
            </a:pPr>
            <a:endParaRPr lang="en-US" dirty="0"/>
          </a:p>
        </p:txBody>
      </p:sp>
    </p:spTree>
    <p:extLst>
      <p:ext uri="{BB962C8B-B14F-4D97-AF65-F5344CB8AC3E}">
        <p14:creationId xmlns:p14="http://schemas.microsoft.com/office/powerpoint/2010/main" val="8987861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 Errors</a:t>
            </a:r>
          </a:p>
        </p:txBody>
      </p:sp>
      <p:sp>
        <p:nvSpPr>
          <p:cNvPr id="3" name="Content Placeholder 2"/>
          <p:cNvSpPr>
            <a:spLocks noGrp="1"/>
          </p:cNvSpPr>
          <p:nvPr>
            <p:ph idx="1"/>
          </p:nvPr>
        </p:nvSpPr>
        <p:spPr>
          <a:xfrm>
            <a:off x="313851" y="1752600"/>
            <a:ext cx="8550275" cy="4495800"/>
          </a:xfrm>
        </p:spPr>
        <p:txBody>
          <a:bodyPr/>
          <a:lstStyle/>
          <a:p>
            <a:pPr marL="0" indent="0">
              <a:buNone/>
            </a:pPr>
            <a:r>
              <a:rPr lang="en-US" sz="2400" b="1" dirty="0">
                <a:solidFill>
                  <a:srgbClr val="C00000"/>
                </a:solidFill>
              </a:rPr>
              <a:t>What are the 3 errors? </a:t>
            </a:r>
          </a:p>
          <a:p>
            <a:pPr marL="0" indent="0">
              <a:buNone/>
            </a:pPr>
            <a:endParaRPr lang="en-US" sz="2400" b="1" dirty="0"/>
          </a:p>
          <a:p>
            <a:pPr marL="0" indent="0">
              <a:buNone/>
            </a:pPr>
            <a:r>
              <a:rPr lang="en-US" sz="2400" b="1" dirty="0">
                <a:solidFill>
                  <a:srgbClr val="C00000"/>
                </a:solidFill>
              </a:rPr>
              <a:t>75</a:t>
            </a:r>
            <a:r>
              <a:rPr lang="en-US" sz="2400" dirty="0"/>
              <a:t> percent of opioid-related deaths in Canada between 2016 and 2018 were male</a:t>
            </a:r>
            <a:r>
              <a:rPr lang="en-US" sz="2400" dirty="0">
                <a:solidFill>
                  <a:schemeClr val="tx1">
                    <a:lumMod val="65000"/>
                    <a:lumOff val="35000"/>
                  </a:schemeClr>
                </a:solidFill>
              </a:rPr>
              <a:t>s</a:t>
            </a:r>
            <a:r>
              <a:rPr lang="en-US" sz="2400" b="1" dirty="0">
                <a:solidFill>
                  <a:srgbClr val="C00000"/>
                </a:solidFill>
              </a:rPr>
              <a:t>.</a:t>
            </a:r>
            <a:r>
              <a:rPr lang="en-US" sz="2400" dirty="0">
                <a:solidFill>
                  <a:srgbClr val="C00000"/>
                </a:solidFill>
              </a:rPr>
              <a:t> </a:t>
            </a:r>
            <a:r>
              <a:rPr lang="en-US" sz="2400" dirty="0"/>
              <a:t>(Public Health Agency of Canada </a:t>
            </a:r>
            <a:r>
              <a:rPr lang="en-US" sz="2400" dirty="0">
                <a:solidFill>
                  <a:srgbClr val="FF0000"/>
                </a:solidFill>
              </a:rPr>
              <a:t>(</a:t>
            </a:r>
            <a:r>
              <a:rPr lang="en-US" sz="2400" dirty="0"/>
              <a:t>PHAC</a:t>
            </a:r>
            <a:r>
              <a:rPr lang="en-US" sz="2400" dirty="0">
                <a:solidFill>
                  <a:srgbClr val="FF0000"/>
                </a:solidFill>
              </a:rPr>
              <a:t>)</a:t>
            </a:r>
            <a:r>
              <a:rPr lang="en-US" sz="2400" dirty="0"/>
              <a:t>, 2019)</a:t>
            </a:r>
            <a:r>
              <a:rPr lang="en-US" sz="2400" dirty="0">
                <a:solidFill>
                  <a:srgbClr val="FF0000"/>
                </a:solidFill>
              </a:rPr>
              <a:t>__</a:t>
            </a:r>
            <a:endParaRPr lang="en-US" sz="2400" b="1" dirty="0">
              <a:solidFill>
                <a:srgbClr val="FF0000"/>
              </a:solidFill>
            </a:endParaRPr>
          </a:p>
          <a:p>
            <a:endParaRPr lang="en-US" sz="2400" b="1" dirty="0"/>
          </a:p>
          <a:p>
            <a:r>
              <a:rPr lang="en-US" sz="2000" dirty="0">
                <a:solidFill>
                  <a:srgbClr val="C00000"/>
                </a:solidFill>
              </a:rPr>
              <a:t>See APA Tip #14b – no numbers at beginning of sentence, write out or reword                   </a:t>
            </a:r>
          </a:p>
          <a:p>
            <a:pPr marL="0" indent="0">
              <a:buNone/>
            </a:pPr>
            <a:r>
              <a:rPr lang="en-US" sz="2000" dirty="0">
                <a:solidFill>
                  <a:srgbClr val="C00000"/>
                </a:solidFill>
              </a:rPr>
              <a:t>		     (APA, 2020, p. 179). </a:t>
            </a:r>
          </a:p>
          <a:p>
            <a:r>
              <a:rPr lang="en-US" sz="2000" dirty="0">
                <a:solidFill>
                  <a:srgbClr val="C00000"/>
                </a:solidFill>
              </a:rPr>
              <a:t>See APA Tip #9c – Insert period after the parenthesis not before</a:t>
            </a:r>
          </a:p>
          <a:p>
            <a:pPr marL="0" indent="0">
              <a:buNone/>
            </a:pPr>
            <a:r>
              <a:rPr lang="en-US" sz="2000" dirty="0">
                <a:solidFill>
                  <a:srgbClr val="C00000"/>
                </a:solidFill>
              </a:rPr>
              <a:t>		     (APA, 2020, p. 254). </a:t>
            </a:r>
          </a:p>
          <a:p>
            <a:r>
              <a:rPr lang="en-US" sz="2000" dirty="0">
                <a:solidFill>
                  <a:srgbClr val="C00000"/>
                </a:solidFill>
              </a:rPr>
              <a:t>See APA Tip #9h – use square brackets to avoid nested parenthesis </a:t>
            </a:r>
          </a:p>
          <a:p>
            <a:pPr marL="0" indent="0">
              <a:buNone/>
            </a:pPr>
            <a:r>
              <a:rPr lang="en-US" sz="2000" dirty="0">
                <a:solidFill>
                  <a:srgbClr val="C00000"/>
                </a:solidFill>
              </a:rPr>
              <a:t>		     (APA, 2020, p. 292). [Nested missing in APA, 2019]</a:t>
            </a:r>
          </a:p>
          <a:p>
            <a:pPr marL="0" indent="0">
              <a:buNone/>
            </a:pPr>
            <a:endParaRPr lang="en-US" dirty="0"/>
          </a:p>
        </p:txBody>
      </p:sp>
    </p:spTree>
    <p:extLst>
      <p:ext uri="{BB962C8B-B14F-4D97-AF65-F5344CB8AC3E}">
        <p14:creationId xmlns:p14="http://schemas.microsoft.com/office/powerpoint/2010/main" val="33146899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a:t>
            </a:r>
          </a:p>
        </p:txBody>
      </p:sp>
      <p:sp>
        <p:nvSpPr>
          <p:cNvPr id="3" name="Content Placeholder 2"/>
          <p:cNvSpPr>
            <a:spLocks noGrp="1"/>
          </p:cNvSpPr>
          <p:nvPr>
            <p:ph idx="1"/>
          </p:nvPr>
        </p:nvSpPr>
        <p:spPr/>
        <p:txBody>
          <a:bodyPr/>
          <a:lstStyle/>
          <a:p>
            <a:pPr marL="0" indent="0">
              <a:buNone/>
            </a:pPr>
            <a:endParaRPr lang="en-US" sz="2400" b="1" dirty="0"/>
          </a:p>
          <a:p>
            <a:pPr marL="0" indent="0">
              <a:buNone/>
            </a:pPr>
            <a:r>
              <a:rPr lang="en-US" sz="2400" b="1" dirty="0"/>
              <a:t>Incorrect </a:t>
            </a:r>
          </a:p>
          <a:p>
            <a:pPr marL="0" indent="0">
              <a:buNone/>
            </a:pPr>
            <a:r>
              <a:rPr lang="en-US" sz="2400" b="1" dirty="0">
                <a:solidFill>
                  <a:srgbClr val="C00000"/>
                </a:solidFill>
              </a:rPr>
              <a:t>75</a:t>
            </a:r>
            <a:r>
              <a:rPr lang="en-US" sz="2400" dirty="0"/>
              <a:t> percent of opioid-related deaths in Canada between 2016 and 2018 were male</a:t>
            </a:r>
            <a:r>
              <a:rPr lang="en-US" sz="2400" dirty="0">
                <a:solidFill>
                  <a:schemeClr val="tx1">
                    <a:lumMod val="65000"/>
                    <a:lumOff val="35000"/>
                  </a:schemeClr>
                </a:solidFill>
              </a:rPr>
              <a:t>s</a:t>
            </a:r>
            <a:r>
              <a:rPr lang="en-US" sz="2400" dirty="0">
                <a:solidFill>
                  <a:srgbClr val="C00000"/>
                </a:solidFill>
              </a:rPr>
              <a:t>. </a:t>
            </a:r>
            <a:r>
              <a:rPr lang="en-US" sz="2400" dirty="0"/>
              <a:t>(Public Health Agency of Canada </a:t>
            </a:r>
            <a:r>
              <a:rPr lang="en-US" sz="2400" dirty="0">
                <a:solidFill>
                  <a:srgbClr val="FF0000"/>
                </a:solidFill>
              </a:rPr>
              <a:t>(</a:t>
            </a:r>
            <a:r>
              <a:rPr lang="en-US" sz="2400" dirty="0"/>
              <a:t>PHAC</a:t>
            </a:r>
            <a:r>
              <a:rPr lang="en-US" sz="2400" dirty="0">
                <a:solidFill>
                  <a:srgbClr val="FF0000"/>
                </a:solidFill>
              </a:rPr>
              <a:t>)</a:t>
            </a:r>
            <a:r>
              <a:rPr lang="en-US" sz="2400" dirty="0"/>
              <a:t>, 2019)</a:t>
            </a:r>
            <a:r>
              <a:rPr lang="en-US" sz="2400" b="1" dirty="0">
                <a:solidFill>
                  <a:srgbClr val="FF0000"/>
                </a:solidFill>
              </a:rPr>
              <a:t>__</a:t>
            </a:r>
          </a:p>
          <a:p>
            <a:endParaRPr lang="en-US" sz="2400" b="1" dirty="0"/>
          </a:p>
          <a:p>
            <a:pPr marL="0" indent="0">
              <a:buNone/>
            </a:pPr>
            <a:r>
              <a:rPr lang="en-US" sz="2400" b="1" dirty="0"/>
              <a:t>Correct:</a:t>
            </a:r>
          </a:p>
          <a:p>
            <a:pPr marL="0" indent="0">
              <a:buNone/>
            </a:pPr>
            <a:r>
              <a:rPr lang="en-US" sz="2400" dirty="0"/>
              <a:t>Seventy-five percent of opioid-related deaths in Canada between 2016 and 2018 were males (Public Health Agency of Canada [PHAC], 2019).</a:t>
            </a:r>
            <a:endParaRPr lang="en-US" sz="2400" b="1" dirty="0"/>
          </a:p>
          <a:p>
            <a:endParaRPr lang="en-US" dirty="0"/>
          </a:p>
          <a:p>
            <a:pPr marL="0" indent="0">
              <a:buNone/>
            </a:pPr>
            <a:endParaRPr lang="en-US" dirty="0"/>
          </a:p>
        </p:txBody>
      </p:sp>
    </p:spTree>
    <p:extLst>
      <p:ext uri="{BB962C8B-B14F-4D97-AF65-F5344CB8AC3E}">
        <p14:creationId xmlns:p14="http://schemas.microsoft.com/office/powerpoint/2010/main" val="20527183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 Errors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b="1" dirty="0">
                <a:solidFill>
                  <a:srgbClr val="C00000"/>
                </a:solidFill>
              </a:rPr>
              <a:t>What is the one (1) error in each Reference?</a:t>
            </a:r>
          </a:p>
          <a:p>
            <a:pPr marL="0" indent="0">
              <a:buNone/>
            </a:pPr>
            <a:endParaRPr lang="en-US" dirty="0"/>
          </a:p>
          <a:p>
            <a:pPr marL="0" indent="0">
              <a:buNone/>
            </a:pPr>
            <a:r>
              <a:rPr lang="en-US" dirty="0"/>
              <a:t>….opioid-related overdoses (Smith and Jones, 2019). </a:t>
            </a:r>
          </a:p>
          <a:p>
            <a:pPr marL="0" indent="0">
              <a:buNone/>
            </a:pPr>
            <a:endParaRPr lang="en-US" dirty="0"/>
          </a:p>
          <a:p>
            <a:pPr marL="0" indent="0">
              <a:buNone/>
            </a:pPr>
            <a:r>
              <a:rPr lang="en-US" dirty="0"/>
              <a:t>….opioid-related overdoses (Smith, &amp; Jones, 2019).</a:t>
            </a:r>
          </a:p>
          <a:p>
            <a:pPr marL="0" indent="0">
              <a:buNone/>
            </a:pP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8680854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 Errors</a:t>
            </a:r>
          </a:p>
        </p:txBody>
      </p:sp>
      <p:sp>
        <p:nvSpPr>
          <p:cNvPr id="3" name="Content Placeholder 2"/>
          <p:cNvSpPr>
            <a:spLocks noGrp="1"/>
          </p:cNvSpPr>
          <p:nvPr>
            <p:ph idx="1"/>
          </p:nvPr>
        </p:nvSpPr>
        <p:spPr>
          <a:xfrm>
            <a:off x="238836" y="1447800"/>
            <a:ext cx="8550275" cy="4495800"/>
          </a:xfrm>
        </p:spPr>
        <p:txBody>
          <a:bodyPr/>
          <a:lstStyle/>
          <a:p>
            <a:pPr marL="0" indent="0">
              <a:buNone/>
            </a:pPr>
            <a:endParaRPr lang="en-US" dirty="0"/>
          </a:p>
          <a:p>
            <a:pPr marL="0" indent="0">
              <a:buNone/>
            </a:pPr>
            <a:r>
              <a:rPr lang="en-US" b="1" dirty="0"/>
              <a:t>Incorrect is:</a:t>
            </a:r>
          </a:p>
          <a:p>
            <a:pPr marL="0" indent="0">
              <a:buNone/>
            </a:pPr>
            <a:r>
              <a:rPr lang="en-US" dirty="0"/>
              <a:t>….opioid-related overdoses (Smith </a:t>
            </a:r>
            <a:r>
              <a:rPr lang="en-US" b="1" dirty="0">
                <a:solidFill>
                  <a:srgbClr val="FF0000"/>
                </a:solidFill>
              </a:rPr>
              <a:t>and </a:t>
            </a:r>
            <a:r>
              <a:rPr lang="en-US" dirty="0"/>
              <a:t>Jones, 2019). </a:t>
            </a:r>
          </a:p>
          <a:p>
            <a:r>
              <a:rPr lang="en-US" sz="2000" dirty="0">
                <a:solidFill>
                  <a:srgbClr val="C00000"/>
                </a:solidFill>
              </a:rPr>
              <a:t>See APA Tip: 9g.  Use “and” outside the parenthesis and “&amp;” ampersand </a:t>
            </a:r>
          </a:p>
          <a:p>
            <a:pPr marL="0" indent="0">
              <a:buNone/>
            </a:pPr>
            <a:r>
              <a:rPr lang="en-US" sz="2000" dirty="0">
                <a:solidFill>
                  <a:srgbClr val="C00000"/>
                </a:solidFill>
              </a:rPr>
              <a:t>                                       inside (APA, 2020, p. 266).  </a:t>
            </a:r>
          </a:p>
          <a:p>
            <a:pPr marL="0" indent="0">
              <a:buNone/>
            </a:pPr>
            <a:endParaRPr lang="en-US" sz="2000" dirty="0">
              <a:solidFill>
                <a:srgbClr val="C00000"/>
              </a:solidFill>
            </a:endParaRPr>
          </a:p>
          <a:p>
            <a:pPr marL="0" indent="0">
              <a:buNone/>
            </a:pPr>
            <a:r>
              <a:rPr lang="en-US" sz="2000" dirty="0"/>
              <a:t>….opioid-related overdoses (Smith</a:t>
            </a:r>
            <a:r>
              <a:rPr lang="en-US" sz="2000" dirty="0">
                <a:solidFill>
                  <a:srgbClr val="FF0000"/>
                </a:solidFill>
              </a:rPr>
              <a:t>,</a:t>
            </a:r>
            <a:r>
              <a:rPr lang="en-US" sz="2000" dirty="0"/>
              <a:t> &amp; Jones, 2019).</a:t>
            </a:r>
            <a:endParaRPr lang="en-US" sz="2000" dirty="0">
              <a:solidFill>
                <a:srgbClr val="C00000"/>
              </a:solidFill>
            </a:endParaRPr>
          </a:p>
          <a:p>
            <a:pPr>
              <a:spcBef>
                <a:spcPts val="0"/>
              </a:spcBef>
            </a:pPr>
            <a:r>
              <a:rPr lang="en-US" sz="2000" dirty="0">
                <a:solidFill>
                  <a:srgbClr val="C00000"/>
                </a:solidFill>
              </a:rPr>
              <a:t>See APA Tip: 10a.     Within the parenthesis and do not use comma after the </a:t>
            </a:r>
          </a:p>
          <a:p>
            <a:pPr marL="0" indent="0">
              <a:spcBef>
                <a:spcPts val="0"/>
              </a:spcBef>
              <a:buNone/>
            </a:pPr>
            <a:r>
              <a:rPr lang="en-US" sz="2000" dirty="0">
                <a:solidFill>
                  <a:srgbClr val="C00000"/>
                </a:solidFill>
              </a:rPr>
              <a:t>		          first author, if just two authors (APA, 2020, p. 266). </a:t>
            </a:r>
            <a:r>
              <a:rPr lang="en-US" dirty="0">
                <a:solidFill>
                  <a:srgbClr val="C00000"/>
                </a:solidFill>
              </a:rPr>
              <a:t> </a:t>
            </a:r>
          </a:p>
          <a:p>
            <a:pPr marL="0" indent="0">
              <a:buNone/>
            </a:pPr>
            <a:endParaRPr lang="en-US" dirty="0"/>
          </a:p>
        </p:txBody>
      </p:sp>
    </p:spTree>
    <p:extLst>
      <p:ext uri="{BB962C8B-B14F-4D97-AF65-F5344CB8AC3E}">
        <p14:creationId xmlns:p14="http://schemas.microsoft.com/office/powerpoint/2010/main" val="4285017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550275" cy="609600"/>
          </a:xfrm>
        </p:spPr>
        <p:txBody>
          <a:bodyPr/>
          <a:lstStyle/>
          <a:p>
            <a:r>
              <a:rPr lang="en-US" dirty="0"/>
              <a:t>        Reference in Text - Correct</a:t>
            </a:r>
          </a:p>
        </p:txBody>
      </p:sp>
      <p:sp>
        <p:nvSpPr>
          <p:cNvPr id="3" name="Content Placeholder 2"/>
          <p:cNvSpPr>
            <a:spLocks noGrp="1"/>
          </p:cNvSpPr>
          <p:nvPr>
            <p:ph idx="1"/>
          </p:nvPr>
        </p:nvSpPr>
        <p:spPr/>
        <p:txBody>
          <a:bodyPr/>
          <a:lstStyle/>
          <a:p>
            <a:pPr marL="0" indent="0">
              <a:buNone/>
            </a:pPr>
            <a:r>
              <a:rPr lang="en-US" b="1" dirty="0"/>
              <a:t>Incorrect:</a:t>
            </a:r>
          </a:p>
          <a:p>
            <a:pPr marL="0" indent="0">
              <a:buNone/>
            </a:pPr>
            <a:r>
              <a:rPr lang="en-US" dirty="0"/>
              <a:t>….opioid-related overdoses (Smith </a:t>
            </a:r>
            <a:r>
              <a:rPr lang="en-US" b="1" dirty="0">
                <a:solidFill>
                  <a:srgbClr val="C00000"/>
                </a:solidFill>
              </a:rPr>
              <a:t>and</a:t>
            </a:r>
            <a:r>
              <a:rPr lang="en-US" b="1" dirty="0"/>
              <a:t> </a:t>
            </a:r>
            <a:r>
              <a:rPr lang="en-US" dirty="0"/>
              <a:t>Jones, 2019). </a:t>
            </a:r>
          </a:p>
          <a:p>
            <a:pPr marL="0" indent="0">
              <a:buNone/>
            </a:pPr>
            <a:r>
              <a:rPr lang="en-US" dirty="0"/>
              <a:t> ….opioid-related overdoses (Smit</a:t>
            </a:r>
            <a:r>
              <a:rPr lang="en-US" dirty="0">
                <a:solidFill>
                  <a:srgbClr val="C00000"/>
                </a:solidFill>
              </a:rPr>
              <a:t>h</a:t>
            </a:r>
            <a:r>
              <a:rPr lang="en-US" b="1" dirty="0">
                <a:solidFill>
                  <a:srgbClr val="C00000"/>
                </a:solidFill>
              </a:rPr>
              <a:t>,</a:t>
            </a:r>
            <a:r>
              <a:rPr lang="en-US" dirty="0">
                <a:solidFill>
                  <a:srgbClr val="C00000"/>
                </a:solidFill>
              </a:rPr>
              <a:t> </a:t>
            </a:r>
            <a:r>
              <a:rPr lang="en-US" dirty="0"/>
              <a:t>&amp; Jones, 2019).</a:t>
            </a:r>
          </a:p>
          <a:p>
            <a:pPr marL="0" indent="0">
              <a:buNone/>
            </a:pPr>
            <a:endParaRPr lang="en-US" dirty="0"/>
          </a:p>
          <a:p>
            <a:pPr marL="0" indent="0">
              <a:buNone/>
            </a:pPr>
            <a:r>
              <a:rPr lang="en-US" b="1" dirty="0"/>
              <a:t>Correct:</a:t>
            </a:r>
          </a:p>
          <a:p>
            <a:pPr marL="0" indent="0">
              <a:buNone/>
            </a:pPr>
            <a:r>
              <a:rPr lang="en-US" dirty="0"/>
              <a:t>….opioid-related overdoses (Smith &amp; Jones, 2019). </a:t>
            </a:r>
          </a:p>
          <a:p>
            <a:pPr marL="0" indent="0">
              <a:buNone/>
            </a:pPr>
            <a:r>
              <a:rPr lang="en-US" dirty="0"/>
              <a:t>Or </a:t>
            </a:r>
          </a:p>
          <a:p>
            <a:pPr marL="0" indent="0">
              <a:buNone/>
            </a:pPr>
            <a:r>
              <a:rPr lang="en-US" dirty="0"/>
              <a:t>Smith and Jones (2019) conducted research on opioid-related overdoses. </a:t>
            </a:r>
          </a:p>
          <a:p>
            <a:endParaRPr lang="en-US" dirty="0"/>
          </a:p>
          <a:p>
            <a:pPr marL="0" indent="0">
              <a:buNone/>
            </a:pPr>
            <a:endParaRPr lang="en-US" dirty="0"/>
          </a:p>
        </p:txBody>
      </p:sp>
    </p:spTree>
    <p:extLst>
      <p:ext uri="{BB962C8B-B14F-4D97-AF65-F5344CB8AC3E}">
        <p14:creationId xmlns:p14="http://schemas.microsoft.com/office/powerpoint/2010/main" val="3778868013"/>
      </p:ext>
    </p:extLst>
  </p:cSld>
  <p:clrMapOvr>
    <a:masterClrMapping/>
  </p:clrMapOvr>
</p:sld>
</file>

<file path=ppt/theme/theme1.xml><?xml version="1.0" encoding="utf-8"?>
<a:theme xmlns:a="http://schemas.openxmlformats.org/drawingml/2006/main" name="Blank">
  <a:themeElements>
    <a:clrScheme name="Custom 3">
      <a:dk1>
        <a:srgbClr val="000000"/>
      </a:dk1>
      <a:lt1>
        <a:srgbClr val="797979"/>
      </a:lt1>
      <a:dk2>
        <a:srgbClr val="000000"/>
      </a:dk2>
      <a:lt2>
        <a:srgbClr val="86B234"/>
      </a:lt2>
      <a:accent1>
        <a:srgbClr val="BBE0E3"/>
      </a:accent1>
      <a:accent2>
        <a:srgbClr val="333399"/>
      </a:accent2>
      <a:accent3>
        <a:srgbClr val="BEBEBE"/>
      </a:accent3>
      <a:accent4>
        <a:srgbClr val="000000"/>
      </a:accent4>
      <a:accent5>
        <a:srgbClr val="DAEDEF"/>
      </a:accent5>
      <a:accent6>
        <a:srgbClr val="2D2D8A"/>
      </a:accent6>
      <a:hlink>
        <a:srgbClr val="008000"/>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8C85B84F9A264BAC6F0627929DB641" ma:contentTypeVersion="11" ma:contentTypeDescription="Create a new document." ma:contentTypeScope="" ma:versionID="0d2b3748e6184afb8f3ba8c9ea2e007f">
  <xsd:schema xmlns:xsd="http://www.w3.org/2001/XMLSchema" xmlns:xs="http://www.w3.org/2001/XMLSchema" xmlns:p="http://schemas.microsoft.com/office/2006/metadata/properties" xmlns:ns3="3f3f8dd5-f854-4a82-af3b-1712c9531ae6" xmlns:ns4="93204efa-c6bb-40d2-8d3f-342b13176a85" targetNamespace="http://schemas.microsoft.com/office/2006/metadata/properties" ma:root="true" ma:fieldsID="5e374cc5aad1ecf68127761d5ab785ed" ns3:_="" ns4:_="">
    <xsd:import namespace="3f3f8dd5-f854-4a82-af3b-1712c9531ae6"/>
    <xsd:import namespace="93204efa-c6bb-40d2-8d3f-342b13176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f8dd5-f854-4a82-af3b-1712c9531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204efa-c6bb-40d2-8d3f-342b13176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6A2C3C-ED03-4718-B3C1-98DAE9F713A6}">
  <ds:schemaRefs>
    <ds:schemaRef ds:uri="http://schemas.microsoft.com/sharepoint/v3/contenttype/forms"/>
  </ds:schemaRefs>
</ds:datastoreItem>
</file>

<file path=customXml/itemProps2.xml><?xml version="1.0" encoding="utf-8"?>
<ds:datastoreItem xmlns:ds="http://schemas.openxmlformats.org/officeDocument/2006/customXml" ds:itemID="{3181E623-E7E5-4F89-9AE2-5E6FD9139545}">
  <ds:schemaRefs>
    <ds:schemaRef ds:uri="http://purl.org/dc/elements/1.1/"/>
    <ds:schemaRef ds:uri="http://schemas.microsoft.com/office/2006/metadata/properties"/>
    <ds:schemaRef ds:uri="3f3f8dd5-f854-4a82-af3b-1712c9531ae6"/>
    <ds:schemaRef ds:uri="http://purl.org/dc/terms/"/>
    <ds:schemaRef ds:uri="http://schemas.openxmlformats.org/package/2006/metadata/core-properties"/>
    <ds:schemaRef ds:uri="http://schemas.microsoft.com/office/2006/documentManagement/types"/>
    <ds:schemaRef ds:uri="93204efa-c6bb-40d2-8d3f-342b13176a85"/>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6E1A037-6A30-467C-BED6-EAE949C3D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f8dd5-f854-4a82-af3b-1712c9531ae6"/>
    <ds:schemaRef ds:uri="93204efa-c6bb-40d2-8d3f-342b13176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11624</TotalTime>
  <Words>13004</Words>
  <Application>Microsoft Office PowerPoint</Application>
  <PresentationFormat>On-screen Show (4:3)</PresentationFormat>
  <Paragraphs>1357</Paragraphs>
  <Slides>135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135</vt:i4>
      </vt:variant>
    </vt:vector>
  </HeadingPairs>
  <TitlesOfParts>
    <vt:vector size="145" baseType="lpstr">
      <vt:lpstr>Arial</vt:lpstr>
      <vt:lpstr>Arial Black</vt:lpstr>
      <vt:lpstr>Calibri</vt:lpstr>
      <vt:lpstr>Comic Sans MS</vt:lpstr>
      <vt:lpstr>Georgia</vt:lpstr>
      <vt:lpstr>Symbol</vt:lpstr>
      <vt:lpstr>Times</vt:lpstr>
      <vt:lpstr>Times New Roman</vt:lpstr>
      <vt:lpstr>Wingdings</vt:lpstr>
      <vt:lpstr>Blank</vt:lpstr>
      <vt:lpstr>            APA Workshop</vt:lpstr>
      <vt:lpstr>                              APA</vt:lpstr>
      <vt:lpstr>Land Acknowledgment</vt:lpstr>
      <vt:lpstr>PowerPoint Presentation</vt:lpstr>
      <vt:lpstr>Saskatchewan</vt:lpstr>
      <vt:lpstr>PowerPoint Presentation</vt:lpstr>
      <vt:lpstr>                APA Workshop</vt:lpstr>
      <vt:lpstr>             AGENDA for APA Workshop</vt:lpstr>
      <vt:lpstr>       Handout Resources for APA Workshop</vt:lpstr>
      <vt:lpstr>                   APA Writing Style Workshop</vt:lpstr>
      <vt:lpstr>APA Workshop Resources Available on      College of Nursing, USask Website</vt:lpstr>
      <vt:lpstr>APA Workshop Resources Available on Website</vt:lpstr>
      <vt:lpstr>U of S Thesis &amp; Proposal </vt:lpstr>
      <vt:lpstr>               Writing Styles or Formats</vt:lpstr>
      <vt:lpstr>Arrangement of Contents U of S Thesis </vt:lpstr>
      <vt:lpstr>               APA Publication Manual (2010) 6th ed.</vt:lpstr>
      <vt:lpstr>               APA Publication Manual (2020) 7th ed.</vt:lpstr>
      <vt:lpstr>New APA (2020) Manual (7th ed.) available October 2019</vt:lpstr>
      <vt:lpstr>Timeline HX of APA Publication  Manuals</vt:lpstr>
      <vt:lpstr>               APA Publication Manual (2020)</vt:lpstr>
      <vt:lpstr>               APA Publication Manual (2020) (cont.)</vt:lpstr>
      <vt:lpstr>                   APA Writing Style Workshop</vt:lpstr>
      <vt:lpstr>                      References - Database</vt:lpstr>
      <vt:lpstr>                      References – Database A-Z</vt:lpstr>
      <vt:lpstr>                      References – Database A-Z</vt:lpstr>
      <vt:lpstr>                      References – Database A-Z</vt:lpstr>
      <vt:lpstr>                      References – Database A-Z</vt:lpstr>
      <vt:lpstr>                     References - Database A-Z</vt:lpstr>
      <vt:lpstr>                     References - Database A-Z</vt:lpstr>
      <vt:lpstr>                      References – Database A-Z</vt:lpstr>
      <vt:lpstr>                      References – Database A-Z</vt:lpstr>
      <vt:lpstr>        References – Database - By TOPICS A-Z </vt:lpstr>
      <vt:lpstr>          References – Database By TOPICS A-Z </vt:lpstr>
      <vt:lpstr>    References – Database by Topic A-Z</vt:lpstr>
      <vt:lpstr>            References – Database A-Z by TOPIC</vt:lpstr>
      <vt:lpstr>                            References – Database A-Z by TOPIC </vt:lpstr>
      <vt:lpstr>     References – Database A-Z by TOPIC</vt:lpstr>
      <vt:lpstr>            References – Database TOPICS A-Z </vt:lpstr>
      <vt:lpstr>Title of your Paper  </vt:lpstr>
      <vt:lpstr>Title of your Paper  </vt:lpstr>
      <vt:lpstr>Title of your Paper  </vt:lpstr>
      <vt:lpstr>Title of your Paper  </vt:lpstr>
      <vt:lpstr>Title of your Paper  </vt:lpstr>
      <vt:lpstr>                         APA References </vt:lpstr>
      <vt:lpstr>                         APA References </vt:lpstr>
      <vt:lpstr>APA Common Errors </vt:lpstr>
      <vt:lpstr>APA Common Errors </vt:lpstr>
      <vt:lpstr>APA Common Errors </vt:lpstr>
      <vt:lpstr>APA Common Errors </vt:lpstr>
      <vt:lpstr>APA Common Errors </vt:lpstr>
      <vt:lpstr>APA Tips 1-33,  Checklist Most Common Errors </vt:lpstr>
      <vt:lpstr>              APA Cover Page/Abstract/Font #1-4 </vt:lpstr>
      <vt:lpstr>              APA Body of Paper #5-8  </vt:lpstr>
      <vt:lpstr>    APA Reference Citation &amp; Writing rules #9-19</vt:lpstr>
      <vt:lpstr>                  APA Reference Pages #20-31 </vt:lpstr>
      <vt:lpstr>      15 Main Changes in APA (2020) 7th edition        </vt:lpstr>
      <vt:lpstr>      15 Main Changes in APA (2020) 7th edition        </vt:lpstr>
      <vt:lpstr>      15 Main Changes in APA (2020) 7th edition </vt:lpstr>
      <vt:lpstr>      15 Main Changes in APA (2020) 7th edition </vt:lpstr>
      <vt:lpstr>      15 Main Changes in APA (2020) 7th edition </vt:lpstr>
      <vt:lpstr>      15 Main Changes in APA (2020) 7th edition </vt:lpstr>
      <vt:lpstr>      15 Main Changes in APA (2020) 7th edition </vt:lpstr>
      <vt:lpstr>      15 Main Changes in APA (2020) 7th edition </vt:lpstr>
      <vt:lpstr>                  6. Three or More Authors in Text.            Tip #10b </vt:lpstr>
      <vt:lpstr> 6. Three or More Authors in Text.            Tip #10b</vt:lpstr>
      <vt:lpstr> 6. Three or More Authors in Text.            Tip #10b</vt:lpstr>
      <vt:lpstr>      15 Main Changes in APA (2020) 7th edition </vt:lpstr>
      <vt:lpstr>      15 Main Changes in APA (2020) 7th edition </vt:lpstr>
      <vt:lpstr>      15 Main Changes in APA (2020) 7th edition </vt:lpstr>
      <vt:lpstr>              Location: Publisher </vt:lpstr>
      <vt:lpstr>              Location: Publisher </vt:lpstr>
      <vt:lpstr>                      Location: Publisher </vt:lpstr>
      <vt:lpstr>      15 Main Changes in APA (2020) 7th edition </vt:lpstr>
      <vt:lpstr>      15 Main Changes in APA (2020) 7th edition </vt:lpstr>
      <vt:lpstr>           15 Main Changes in APA (2020) 7th edition</vt:lpstr>
      <vt:lpstr>               doi prefix (new in APA, since 2014)  </vt:lpstr>
      <vt:lpstr>              doi prefix (new in APA, since 2014)</vt:lpstr>
      <vt:lpstr>                      doi prefix (new in APA, since 2014)</vt:lpstr>
      <vt:lpstr>      15 Main Changes in APA (2020) 7th edition     </vt:lpstr>
      <vt:lpstr>      15 Main Changes in APA (2020) 7th edition     </vt:lpstr>
      <vt:lpstr>      15 Main Changes in APA (2020) 7th edition     </vt:lpstr>
      <vt:lpstr>      15 Main Changes in APA (2020) 7th edition </vt:lpstr>
      <vt:lpstr>      15 Main Changes in APA (2020) 7th edition </vt:lpstr>
      <vt:lpstr>            Anthropomorphism (Avoidance of)  </vt:lpstr>
      <vt:lpstr>      15 Main Changes in APA (2020) 7th edition </vt:lpstr>
      <vt:lpstr>      15 Main Changes in APA (2020) 7th edition </vt:lpstr>
      <vt:lpstr>      15 Main Changes in APA (2020) 7th edition </vt:lpstr>
      <vt:lpstr>      15 Main Changes in APA (2020) 7th edition </vt:lpstr>
      <vt:lpstr>            Abbreviations in Text and References </vt:lpstr>
      <vt:lpstr>            Abbreviations in Text and References </vt:lpstr>
      <vt:lpstr>            Abbreviations in Text and References </vt:lpstr>
      <vt:lpstr>            Abbreviations in Text and References </vt:lpstr>
      <vt:lpstr>            Abbreviations in Text and References </vt:lpstr>
      <vt:lpstr>        Reference in Text - Errors</vt:lpstr>
      <vt:lpstr>        Reference in Text - Errors</vt:lpstr>
      <vt:lpstr>        Reference in Text </vt:lpstr>
      <vt:lpstr>        Reference in Text - Errors</vt:lpstr>
      <vt:lpstr>        Reference in Text - Errors</vt:lpstr>
      <vt:lpstr>        Reference in Text - Correct</vt:lpstr>
      <vt:lpstr>        Reference in Text - Errors</vt:lpstr>
      <vt:lpstr>        Reference in Text - Errors</vt:lpstr>
      <vt:lpstr>               Reference in Text </vt:lpstr>
      <vt:lpstr>                         APA Reference Errors</vt:lpstr>
      <vt:lpstr>                         APA Reference Errors</vt:lpstr>
      <vt:lpstr>                         APA Reference Correct</vt:lpstr>
      <vt:lpstr>                         APA Reference Errors</vt:lpstr>
      <vt:lpstr>                         APA Reference - Correct</vt:lpstr>
      <vt:lpstr>             Reference List- Same Author </vt:lpstr>
      <vt:lpstr>                      Location: Publisher </vt:lpstr>
      <vt:lpstr> Reference: Same Author and Year, Different Title</vt:lpstr>
      <vt:lpstr>APA Reference Errors</vt:lpstr>
      <vt:lpstr>APA Reference</vt:lpstr>
      <vt:lpstr>APA Reference Correct</vt:lpstr>
      <vt:lpstr>                       Active or Passive Voice </vt:lpstr>
      <vt:lpstr>                  Use of e.g., or i.e., </vt:lpstr>
      <vt:lpstr>               It/All/this/that/ these/those  </vt:lpstr>
      <vt:lpstr>               It/All/this/that/ these/those  </vt:lpstr>
      <vt:lpstr>               It/All/this/that/ these/those  </vt:lpstr>
      <vt:lpstr>               It/All/this/that/ these/those  </vt:lpstr>
      <vt:lpstr>    Avoid ending a sentence with an “ing” verb  </vt:lpstr>
      <vt:lpstr>                             Scientific Method </vt:lpstr>
      <vt:lpstr>Scholarly Writing  by Robert E. Levasseur (2009)</vt:lpstr>
      <vt:lpstr>Scholarly Writing  by Robert E. Levasseur (2009)</vt:lpstr>
      <vt:lpstr>  Basic Tips about Writing a Scholarly Manuscript </vt:lpstr>
      <vt:lpstr>              Ex: Writing a title that poorly reflects                     the essence of the content  </vt:lpstr>
      <vt:lpstr> Failure to capture the reader's attention in the early sections of the manuscript. </vt:lpstr>
      <vt:lpstr>Guidelines for writing scholarly papers (1)</vt:lpstr>
      <vt:lpstr>Guidelines for writing scholarly papers (2)</vt:lpstr>
      <vt:lpstr>Contact Information </vt:lpstr>
      <vt:lpstr>Guidelines for writing scholarly papers (3)</vt:lpstr>
      <vt:lpstr>Guidelines for writing scholarly papers (4)</vt:lpstr>
      <vt:lpstr>Guidelines for writing scholarly papers (5)</vt:lpstr>
      <vt:lpstr>Guidelines for writing scholarly papers </vt:lpstr>
      <vt:lpstr>References – Scholarly Writing </vt:lpstr>
      <vt:lpstr>PowerPoint Presentation</vt:lpstr>
    </vt:vector>
  </TitlesOfParts>
  <Company>Division of Media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David Snell</dc:creator>
  <cp:lastModifiedBy>Kent-Wilkinson, Arlene</cp:lastModifiedBy>
  <cp:revision>582</cp:revision>
  <cp:lastPrinted>2015-09-14T20:17:06Z</cp:lastPrinted>
  <dcterms:created xsi:type="dcterms:W3CDTF">2010-09-02T21:43:35Z</dcterms:created>
  <dcterms:modified xsi:type="dcterms:W3CDTF">2024-08-31T14:39:46Z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0x010100058C85B84F9A264BAC6F0627929DB641</vt:lpwstr>
  </property>
</Properties>
</file>