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47"/>
  </p:notesMasterIdLst>
  <p:handoutMasterIdLst>
    <p:handoutMasterId r:id="rId148"/>
  </p:handoutMasterIdLst>
  <p:sldIdLst>
    <p:sldId id="630" r:id="rId5"/>
    <p:sldId id="631" r:id="rId6"/>
    <p:sldId id="632" r:id="rId7"/>
    <p:sldId id="633" r:id="rId8"/>
    <p:sldId id="460" r:id="rId9"/>
    <p:sldId id="461" r:id="rId10"/>
    <p:sldId id="462" r:id="rId11"/>
    <p:sldId id="463" r:id="rId12"/>
    <p:sldId id="634" r:id="rId13"/>
    <p:sldId id="393" r:id="rId14"/>
    <p:sldId id="581" r:id="rId15"/>
    <p:sldId id="433" r:id="rId16"/>
    <p:sldId id="530" r:id="rId17"/>
    <p:sldId id="541" r:id="rId18"/>
    <p:sldId id="531" r:id="rId19"/>
    <p:sldId id="532" r:id="rId20"/>
    <p:sldId id="635" r:id="rId21"/>
    <p:sldId id="534" r:id="rId22"/>
    <p:sldId id="535" r:id="rId23"/>
    <p:sldId id="536" r:id="rId24"/>
    <p:sldId id="537" r:id="rId25"/>
    <p:sldId id="538" r:id="rId26"/>
    <p:sldId id="456" r:id="rId27"/>
    <p:sldId id="457" r:id="rId28"/>
    <p:sldId id="458" r:id="rId29"/>
    <p:sldId id="459" r:id="rId30"/>
    <p:sldId id="421" r:id="rId31"/>
    <p:sldId id="614" r:id="rId32"/>
    <p:sldId id="613" r:id="rId33"/>
    <p:sldId id="422" r:id="rId34"/>
    <p:sldId id="582" r:id="rId35"/>
    <p:sldId id="583" r:id="rId36"/>
    <p:sldId id="584" r:id="rId37"/>
    <p:sldId id="495" r:id="rId38"/>
    <p:sldId id="497" r:id="rId39"/>
    <p:sldId id="496" r:id="rId40"/>
    <p:sldId id="498" r:id="rId41"/>
    <p:sldId id="499" r:id="rId42"/>
    <p:sldId id="448" r:id="rId43"/>
    <p:sldId id="449" r:id="rId44"/>
    <p:sldId id="450" r:id="rId45"/>
    <p:sldId id="451" r:id="rId46"/>
    <p:sldId id="452" r:id="rId47"/>
    <p:sldId id="465" r:id="rId48"/>
    <p:sldId id="466" r:id="rId49"/>
    <p:sldId id="467" r:id="rId50"/>
    <p:sldId id="468" r:id="rId51"/>
    <p:sldId id="469" r:id="rId52"/>
    <p:sldId id="480" r:id="rId53"/>
    <p:sldId id="481" r:id="rId54"/>
    <p:sldId id="595" r:id="rId55"/>
    <p:sldId id="596" r:id="rId56"/>
    <p:sldId id="501" r:id="rId57"/>
    <p:sldId id="502" r:id="rId58"/>
    <p:sldId id="503" r:id="rId59"/>
    <p:sldId id="504" r:id="rId60"/>
    <p:sldId id="505" r:id="rId61"/>
    <p:sldId id="524" r:id="rId62"/>
    <p:sldId id="525" r:id="rId63"/>
    <p:sldId id="526" r:id="rId64"/>
    <p:sldId id="527" r:id="rId65"/>
    <p:sldId id="528" r:id="rId66"/>
    <p:sldId id="423" r:id="rId67"/>
    <p:sldId id="622" r:id="rId68"/>
    <p:sldId id="617" r:id="rId69"/>
    <p:sldId id="618" r:id="rId70"/>
    <p:sldId id="619" r:id="rId71"/>
    <p:sldId id="491" r:id="rId72"/>
    <p:sldId id="492" r:id="rId73"/>
    <p:sldId id="486" r:id="rId74"/>
    <p:sldId id="488" r:id="rId75"/>
    <p:sldId id="489" r:id="rId76"/>
    <p:sldId id="490" r:id="rId77"/>
    <p:sldId id="493" r:id="rId78"/>
    <p:sldId id="494" r:id="rId79"/>
    <p:sldId id="424" r:id="rId80"/>
    <p:sldId id="425" r:id="rId81"/>
    <p:sldId id="627" r:id="rId82"/>
    <p:sldId id="628" r:id="rId83"/>
    <p:sldId id="629" r:id="rId84"/>
    <p:sldId id="482" r:id="rId85"/>
    <p:sldId id="483" r:id="rId86"/>
    <p:sldId id="484" r:id="rId87"/>
    <p:sldId id="485" r:id="rId88"/>
    <p:sldId id="426" r:id="rId89"/>
    <p:sldId id="551" r:id="rId90"/>
    <p:sldId id="623" r:id="rId91"/>
    <p:sldId id="624" r:id="rId92"/>
    <p:sldId id="625" r:id="rId93"/>
    <p:sldId id="626" r:id="rId94"/>
    <p:sldId id="513" r:id="rId95"/>
    <p:sldId id="514" r:id="rId96"/>
    <p:sldId id="586" r:id="rId97"/>
    <p:sldId id="587" r:id="rId98"/>
    <p:sldId id="506" r:id="rId99"/>
    <p:sldId id="507" r:id="rId100"/>
    <p:sldId id="512" r:id="rId101"/>
    <p:sldId id="508" r:id="rId102"/>
    <p:sldId id="509" r:id="rId103"/>
    <p:sldId id="511" r:id="rId104"/>
    <p:sldId id="427" r:id="rId105"/>
    <p:sldId id="589" r:id="rId106"/>
    <p:sldId id="590" r:id="rId107"/>
    <p:sldId id="593" r:id="rId108"/>
    <p:sldId id="428" r:id="rId109"/>
    <p:sldId id="429" r:id="rId110"/>
    <p:sldId id="594" r:id="rId111"/>
    <p:sldId id="434" r:id="rId112"/>
    <p:sldId id="430" r:id="rId113"/>
    <p:sldId id="470" r:id="rId114"/>
    <p:sldId id="471" r:id="rId115"/>
    <p:sldId id="472" r:id="rId116"/>
    <p:sldId id="474" r:id="rId117"/>
    <p:sldId id="476" r:id="rId118"/>
    <p:sldId id="478" r:id="rId119"/>
    <p:sldId id="479" r:id="rId120"/>
    <p:sldId id="588" r:id="rId121"/>
    <p:sldId id="453" r:id="rId122"/>
    <p:sldId id="455" r:id="rId123"/>
    <p:sldId id="454" r:id="rId124"/>
    <p:sldId id="436" r:id="rId125"/>
    <p:sldId id="437" r:id="rId126"/>
    <p:sldId id="438" r:id="rId127"/>
    <p:sldId id="439" r:id="rId128"/>
    <p:sldId id="440" r:id="rId129"/>
    <p:sldId id="515" r:id="rId130"/>
    <p:sldId id="516" r:id="rId131"/>
    <p:sldId id="523" r:id="rId132"/>
    <p:sldId id="441" r:id="rId133"/>
    <p:sldId id="442" r:id="rId134"/>
    <p:sldId id="443" r:id="rId135"/>
    <p:sldId id="444" r:id="rId136"/>
    <p:sldId id="445" r:id="rId137"/>
    <p:sldId id="446" r:id="rId138"/>
    <p:sldId id="447" r:id="rId139"/>
    <p:sldId id="435" r:id="rId140"/>
    <p:sldId id="597" r:id="rId141"/>
    <p:sldId id="431" r:id="rId142"/>
    <p:sldId id="615" r:id="rId143"/>
    <p:sldId id="616" r:id="rId144"/>
    <p:sldId id="432" r:id="rId145"/>
    <p:sldId id="598" r:id="rId14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9500"/>
    <a:srgbClr val="FFFFFF"/>
    <a:srgbClr val="207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77" autoAdjust="0"/>
    <p:restoredTop sz="94660"/>
  </p:normalViewPr>
  <p:slideViewPr>
    <p:cSldViewPr>
      <p:cViewPr varScale="1">
        <p:scale>
          <a:sx n="94" d="100"/>
          <a:sy n="94" d="100"/>
        </p:scale>
        <p:origin x="102" y="3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49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presProps" Target="pres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viewProps" Target="view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handoutMaster" Target="handoutMasters/handoutMaster1.xml"/><Relationship Id="rId15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BAA61902-77A5-4953-9ED8-11ACE29927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212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D132B03F-2E78-4ADE-84B8-BA055F4E09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4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11A07-B287-4204-AB2C-00ACB3C6E6C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6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6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6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9773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32B03F-2E78-4ADE-84B8-BA055F4E0997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297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32B03F-2E78-4ADE-84B8-BA055F4E0997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505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32B03F-2E78-4ADE-84B8-BA055F4E0997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274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32B03F-2E78-4ADE-84B8-BA055F4E0997}" type="slidenum">
              <a:rPr lang="en-US" altLang="en-US" smtClean="0"/>
              <a:pPr>
                <a:defRPr/>
              </a:pPr>
              <a:t>89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84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11326284" y="5318125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240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0" y="2362200"/>
            <a:ext cx="10703984" cy="990600"/>
          </a:xfrm>
          <a:effectLst/>
        </p:spPr>
        <p:txBody>
          <a:bodyPr/>
          <a:lstStyle>
            <a:lvl1pPr algn="l">
              <a:defRPr sz="4800" b="1" i="0">
                <a:solidFill>
                  <a:schemeClr val="accent4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3200400"/>
            <a:ext cx="10710333" cy="685800"/>
          </a:xfrm>
          <a:effectLst/>
        </p:spPr>
        <p:txBody>
          <a:bodyPr/>
          <a:lstStyle>
            <a:lvl1pPr marL="0" indent="0" algn="l">
              <a:buFont typeface="Wingdings" pitchFamily="-108" charset="2"/>
              <a:buNone/>
              <a:defRPr sz="2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52455677"/>
      </p:ext>
    </p:extLst>
  </p:cSld>
  <p:clrMapOvr>
    <a:masterClrMapping/>
  </p:clrMapOvr>
  <p:transition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1195"/>
      </p:ext>
    </p:extLst>
  </p:cSld>
  <p:clrMapOvr>
    <a:masterClrMapping/>
  </p:clrMapOvr>
  <p:transition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1734" y="1066800"/>
            <a:ext cx="2595033" cy="51816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1066800"/>
            <a:ext cx="7586133" cy="51816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33392"/>
      </p:ext>
    </p:extLst>
  </p:cSld>
  <p:clrMapOvr>
    <a:masterClrMapping/>
  </p:clrMapOvr>
  <p:transition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600200"/>
            <a:ext cx="11400367" cy="4495800"/>
          </a:xfrm>
        </p:spPr>
        <p:txBody>
          <a:bodyPr/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303752"/>
      </p:ext>
    </p:extLst>
  </p:cSld>
  <p:clrMapOvr>
    <a:masterClrMapping/>
  </p:clrMapOvr>
  <p:transition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826647"/>
      </p:ext>
    </p:extLst>
  </p:cSld>
  <p:clrMapOvr>
    <a:masterClrMapping/>
  </p:clrMapOvr>
  <p:transition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216" y="1524000"/>
            <a:ext cx="50905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5240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81278"/>
      </p:ext>
    </p:extLst>
  </p:cSld>
  <p:clrMapOvr>
    <a:masterClrMapping/>
  </p:clrMapOvr>
  <p:transition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09265"/>
      </p:ext>
    </p:extLst>
  </p:cSld>
  <p:clrMapOvr>
    <a:masterClrMapping/>
  </p:clrMapOvr>
  <p:transition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52852"/>
      </p:ext>
    </p:extLst>
  </p:cSld>
  <p:clrMapOvr>
    <a:masterClrMapping/>
  </p:clrMapOvr>
  <p:transition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39056"/>
      </p:ext>
    </p:extLst>
  </p:cSld>
  <p:clrMapOvr>
    <a:masterClrMapping/>
  </p:clrMapOvr>
  <p:transition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914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2506081"/>
      </p:ext>
    </p:extLst>
  </p:cSld>
  <p:clrMapOvr>
    <a:masterClrMapping/>
  </p:clrMapOvr>
  <p:transition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8508" y="4800600"/>
            <a:ext cx="685498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68508" y="914399"/>
            <a:ext cx="6854985" cy="38559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68508" y="5367338"/>
            <a:ext cx="6854985" cy="6524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5950412"/>
      </p:ext>
    </p:extLst>
  </p:cSld>
  <p:clrMapOvr>
    <a:masterClrMapping/>
  </p:clrMapOvr>
  <p:transition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lower_img_Blank.jpg"/>
          <p:cNvPicPr>
            <a:picLocks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4" b="23182"/>
          <a:stretch/>
        </p:blipFill>
        <p:spPr bwMode="auto">
          <a:xfrm>
            <a:off x="3048" y="6080760"/>
            <a:ext cx="12188952" cy="7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 descr="upper_img_Blank.jpg"/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82" b="2084"/>
          <a:stretch/>
        </p:blipFill>
        <p:spPr bwMode="auto">
          <a:xfrm>
            <a:off x="0" y="0"/>
            <a:ext cx="12192000" cy="65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838200"/>
            <a:ext cx="114003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234" y="1600200"/>
            <a:ext cx="1140036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2"/>
          <p:cNvSpPr txBox="1">
            <a:spLocks noChangeArrowheads="1"/>
          </p:cNvSpPr>
          <p:nvPr userDrawn="1"/>
        </p:nvSpPr>
        <p:spPr bwMode="auto">
          <a:xfrm>
            <a:off x="10158984" y="6327648"/>
            <a:ext cx="202996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nursing.usask.ca</a:t>
            </a:r>
          </a:p>
        </p:txBody>
      </p:sp>
      <p:pic>
        <p:nvPicPr>
          <p:cNvPr id="1031" name="Picture 7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" y="118872"/>
            <a:ext cx="1901952" cy="39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 advClick="0" advTm="1000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/>
          <a:ea typeface="ＭＳ Ｐゴシック" pitchFamily="-108" charset="-128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9pPr>
    </p:titleStyle>
    <p:bodyStyle>
      <a:lvl1pPr marL="269875" indent="-269875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§"/>
        <a:defRPr sz="28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SzPct val="75000"/>
        <a:buFont typeface="Arial" panose="020B0604020202020204" pitchFamily="34" charset="0"/>
        <a:buAutoNum type="alphaLcParenR"/>
        <a:defRPr sz="24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Font typeface="Times" panose="02020603060405020304" pitchFamily="18" charset="0"/>
        <a:buChar char="•"/>
        <a:defRPr sz="20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Font typeface="Times" panose="02020603060405020304" pitchFamily="18" charset="0"/>
        <a:buChar char="•"/>
        <a:defRPr sz="16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Font typeface="Times" panose="02020603060405020304" pitchFamily="18" charset="0"/>
        <a:buChar char="•"/>
        <a:defRPr sz="16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9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9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cid:FF661C5A-947C-4AF9-9D72-BB323B6FA023@telus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9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3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ChangeArrowheads="1"/>
          </p:cNvSpPr>
          <p:nvPr/>
        </p:nvSpPr>
        <p:spPr bwMode="auto">
          <a:xfrm>
            <a:off x="3929063" y="3438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7" name="Title 76"/>
          <p:cNvSpPr>
            <a:spLocks noGrp="1"/>
          </p:cNvSpPr>
          <p:nvPr>
            <p:ph type="ctrTitle"/>
          </p:nvPr>
        </p:nvSpPr>
        <p:spPr>
          <a:xfrm>
            <a:off x="1016000" y="1604961"/>
            <a:ext cx="10703984" cy="990600"/>
          </a:xfrm>
        </p:spPr>
        <p:txBody>
          <a:bodyPr/>
          <a:lstStyle/>
          <a:p>
            <a:pPr>
              <a:defRPr/>
            </a:pPr>
            <a:r>
              <a:rPr lang="en-US" sz="5400" dirty="0" smtClean="0"/>
              <a:t>1968 Diploma Class</a:t>
            </a:r>
            <a:endParaRPr lang="en-US" sz="5400" dirty="0"/>
          </a:p>
        </p:txBody>
      </p:sp>
      <p:sp>
        <p:nvSpPr>
          <p:cNvPr id="5124" name="Subtitle 77"/>
          <p:cNvSpPr>
            <a:spLocks noGrp="1"/>
          </p:cNvSpPr>
          <p:nvPr>
            <p:ph type="subTitle" idx="1"/>
          </p:nvPr>
        </p:nvSpPr>
        <p:spPr>
          <a:xfrm>
            <a:off x="1009651" y="3052761"/>
            <a:ext cx="10710333" cy="144303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4400" b="1" i="1" dirty="0">
                <a:solidFill>
                  <a:srgbClr val="7195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50-Year Reunion	</a:t>
            </a:r>
            <a:br>
              <a:rPr lang="en-US" altLang="en-US" sz="4400" b="1" i="1" dirty="0">
                <a:solidFill>
                  <a:srgbClr val="7195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4400" b="1" i="1" dirty="0">
                <a:solidFill>
                  <a:srgbClr val="7195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June 22</a:t>
            </a:r>
            <a:r>
              <a:rPr lang="en-US" altLang="en-US" sz="4400" b="1" i="1" baseline="30000" dirty="0">
                <a:solidFill>
                  <a:srgbClr val="7195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nd</a:t>
            </a:r>
            <a:r>
              <a:rPr lang="en-US" altLang="en-US" sz="4400" b="1" i="1" dirty="0">
                <a:solidFill>
                  <a:srgbClr val="7195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2018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4400" i="1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46506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7009"/>
            <a:ext cx="4038600" cy="914400"/>
          </a:xfrm>
        </p:spPr>
        <p:txBody>
          <a:bodyPr/>
          <a:lstStyle/>
          <a:p>
            <a:pPr algn="ctr"/>
            <a:r>
              <a:rPr lang="en-US" sz="4000" dirty="0"/>
              <a:t>Patricia Carlson </a:t>
            </a:r>
            <a:endParaRPr lang="en-US" sz="4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1" y="750728"/>
            <a:ext cx="3122613" cy="4906963"/>
          </a:xfr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798608" y="3581400"/>
            <a:ext cx="4038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400" i="1" kern="0" dirty="0"/>
              <a:t>In memory</a:t>
            </a:r>
            <a:endParaRPr lang="en-US" sz="1400" i="1" kern="0" dirty="0"/>
          </a:p>
        </p:txBody>
      </p:sp>
    </p:spTree>
    <p:extLst>
      <p:ext uri="{BB962C8B-B14F-4D97-AF65-F5344CB8AC3E}">
        <p14:creationId xmlns:p14="http://schemas.microsoft.com/office/powerpoint/2010/main" val="275635407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9488" y="685801"/>
            <a:ext cx="3380054" cy="500613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57400" y="2209801"/>
            <a:ext cx="3733800" cy="2181705"/>
          </a:xfrm>
        </p:spPr>
        <p:txBody>
          <a:bodyPr anchor="t"/>
          <a:lstStyle/>
          <a:p>
            <a:pPr algn="ctr"/>
            <a:r>
              <a:rPr lang="en-US" sz="3200" dirty="0"/>
              <a:t>Beryl with Jordan &amp; </a:t>
            </a:r>
            <a:br>
              <a:rPr lang="en-US" sz="3200" dirty="0"/>
            </a:br>
            <a:r>
              <a:rPr lang="en-US" sz="3200" dirty="0"/>
              <a:t>Bailey </a:t>
            </a:r>
            <a:r>
              <a:rPr lang="en-US" sz="3200" dirty="0" err="1"/>
              <a:t>Zemlak</a:t>
            </a:r>
            <a:r>
              <a:rPr lang="en-US" sz="3200" dirty="0"/>
              <a:t> (Summer 2017)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0481454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7009"/>
            <a:ext cx="4038600" cy="914400"/>
          </a:xfrm>
        </p:spPr>
        <p:txBody>
          <a:bodyPr/>
          <a:lstStyle/>
          <a:p>
            <a:pPr algn="ctr"/>
            <a:r>
              <a:rPr lang="en-US" sz="4000" dirty="0"/>
              <a:t>Agatha (Harder) Neufeld</a:t>
            </a:r>
            <a:endParaRPr lang="en-US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746399"/>
            <a:ext cx="3200400" cy="4982442"/>
          </a:xfrm>
        </p:spPr>
      </p:pic>
    </p:spTree>
    <p:extLst>
      <p:ext uri="{BB962C8B-B14F-4D97-AF65-F5344CB8AC3E}">
        <p14:creationId xmlns:p14="http://schemas.microsoft.com/office/powerpoint/2010/main" val="294401366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89ABBB1F-61EB-454F-B3B8-156707C058CF" descr="4176D200-9A45-4A17-9633-FBFF4F400900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6858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07504" y="5315819"/>
            <a:ext cx="9160497" cy="349998"/>
          </a:xfrm>
        </p:spPr>
        <p:txBody>
          <a:bodyPr anchor="t"/>
          <a:lstStyle/>
          <a:p>
            <a:pPr algn="ctr"/>
            <a:r>
              <a:rPr lang="en-US" dirty="0" smtClean="0"/>
              <a:t>Agatha </a:t>
            </a:r>
            <a:r>
              <a:rPr lang="en-US" dirty="0"/>
              <a:t>and Jim with their grandchildren (</a:t>
            </a:r>
            <a:r>
              <a:rPr lang="en-US" dirty="0" smtClean="0"/>
              <a:t>Oct 10,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402080"/>
      </p:ext>
    </p:extLst>
  </p:cSld>
  <p:clrMapOvr>
    <a:masterClrMapping/>
  </p:clrMapOvr>
  <p:transition advClick="0" advTm="10000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5BAB258-EABB-481C-A38D-E8CEA832A3F6" descr="4B3B9102-AAF4-4633-A712-51B250B501A6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83"/>
          <a:stretch/>
        </p:blipFill>
        <p:spPr bwMode="auto">
          <a:xfrm>
            <a:off x="2133600" y="685800"/>
            <a:ext cx="35814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89319A01-F5D3-421B-BAAC-C8C8D0F99C71" descr="56163F53-52B8-4D56-A241-94CD2FAB0405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05" r="22078" b="28571"/>
          <a:stretch/>
        </p:blipFill>
        <p:spPr bwMode="auto">
          <a:xfrm>
            <a:off x="6096000" y="685800"/>
            <a:ext cx="4419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33600" y="5257800"/>
            <a:ext cx="3581400" cy="349998"/>
          </a:xfrm>
        </p:spPr>
        <p:txBody>
          <a:bodyPr anchor="t"/>
          <a:lstStyle/>
          <a:p>
            <a:pPr algn="ctr"/>
            <a:r>
              <a:rPr lang="en-US" dirty="0" smtClean="0"/>
              <a:t>Charlene – oldest  (2018)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096000" y="5257800"/>
            <a:ext cx="4419600" cy="34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Christina and family – 2</a:t>
            </a:r>
            <a:r>
              <a:rPr lang="en-US" kern="0" baseline="30000" dirty="0"/>
              <a:t>nd</a:t>
            </a:r>
            <a:r>
              <a:rPr lang="en-US" kern="0" dirty="0"/>
              <a:t> (2015)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66947415"/>
      </p:ext>
    </p:extLst>
  </p:cSld>
  <p:clrMapOvr>
    <a:masterClrMapping/>
  </p:clrMapOvr>
  <p:transition advClick="0" advTm="10000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50479289-0FD6-4CEB-9472-0EC8A18BEE13" descr="D05D0021-5CDB-4DAD-9AA9-8462283E2934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71" b="8828"/>
          <a:stretch/>
        </p:blipFill>
        <p:spPr bwMode="auto">
          <a:xfrm>
            <a:off x="2743201" y="838201"/>
            <a:ext cx="3116163" cy="441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C44D020E-C460-4381-88C6-9A8825CB39D6" descr="C8FD79CD-8980-4BE0-9D8E-456FA9C785A7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6" t="11250" r="-2216" b="8750"/>
          <a:stretch/>
        </p:blipFill>
        <p:spPr bwMode="auto">
          <a:xfrm>
            <a:off x="6248400" y="838200"/>
            <a:ext cx="3124200" cy="44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743200" y="5334000"/>
            <a:ext cx="3116163" cy="349998"/>
          </a:xfrm>
        </p:spPr>
        <p:txBody>
          <a:bodyPr anchor="t"/>
          <a:lstStyle/>
          <a:p>
            <a:pPr algn="ctr"/>
            <a:r>
              <a:rPr lang="en-US" dirty="0" smtClean="0"/>
              <a:t>Cynthia – 3</a:t>
            </a:r>
            <a:r>
              <a:rPr lang="en-US" baseline="30000" dirty="0" smtClean="0"/>
              <a:t>rd</a:t>
            </a:r>
            <a:r>
              <a:rPr lang="en-US" dirty="0" smtClean="0"/>
              <a:t> (2014)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248401" y="5334000"/>
            <a:ext cx="3048001" cy="34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David – youngest (2014)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761636622"/>
      </p:ext>
    </p:extLst>
  </p:cSld>
  <p:clrMapOvr>
    <a:masterClrMapping/>
  </p:clrMapOvr>
  <p:transition advClick="0" advTm="10000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7009"/>
            <a:ext cx="4038600" cy="914400"/>
          </a:xfrm>
        </p:spPr>
        <p:txBody>
          <a:bodyPr/>
          <a:lstStyle/>
          <a:p>
            <a:pPr algn="ctr"/>
            <a:r>
              <a:rPr lang="en-US" sz="4000" dirty="0"/>
              <a:t>Patricia (Allen) Olson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740944"/>
            <a:ext cx="3124200" cy="497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751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7009"/>
            <a:ext cx="4038600" cy="914400"/>
          </a:xfrm>
        </p:spPr>
        <p:txBody>
          <a:bodyPr/>
          <a:lstStyle/>
          <a:p>
            <a:pPr algn="ctr"/>
            <a:r>
              <a:rPr lang="en-US" sz="4000" dirty="0"/>
              <a:t>Blanche (Forbes) Richards</a:t>
            </a:r>
            <a:endParaRPr lang="en-US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1" y="753425"/>
            <a:ext cx="3207501" cy="4991739"/>
          </a:xfrm>
        </p:spPr>
      </p:pic>
    </p:spTree>
    <p:extLst>
      <p:ext uri="{BB962C8B-B14F-4D97-AF65-F5344CB8AC3E}">
        <p14:creationId xmlns:p14="http://schemas.microsoft.com/office/powerpoint/2010/main" val="172579885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00200" y="4876800"/>
            <a:ext cx="3810000" cy="349998"/>
          </a:xfrm>
        </p:spPr>
        <p:txBody>
          <a:bodyPr anchor="t"/>
          <a:lstStyle/>
          <a:p>
            <a:pPr algn="ctr"/>
            <a:r>
              <a:rPr lang="en-US" dirty="0" smtClean="0"/>
              <a:t>Blanche &amp; Wayne (2017)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486401" y="4876800"/>
            <a:ext cx="5090561" cy="34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Wayne</a:t>
            </a:r>
            <a:r>
              <a:rPr lang="en-US" kern="0" dirty="0"/>
              <a:t>, Robyn, Mark, Sara, </a:t>
            </a:r>
            <a:r>
              <a:rPr lang="en-US" kern="0" dirty="0"/>
              <a:t>Blanche</a:t>
            </a:r>
            <a:r>
              <a:rPr lang="en-US" kern="0" dirty="0"/>
              <a:t>, </a:t>
            </a:r>
            <a:endParaRPr lang="en-US" kern="0" dirty="0"/>
          </a:p>
          <a:p>
            <a:pPr algn="ctr"/>
            <a:r>
              <a:rPr lang="en-US" kern="0" dirty="0"/>
              <a:t>Ainsley</a:t>
            </a:r>
            <a:r>
              <a:rPr lang="en-US" kern="0" dirty="0"/>
              <a:t>, Sloane, </a:t>
            </a:r>
            <a:r>
              <a:rPr lang="en-US" kern="0" dirty="0"/>
              <a:t>Isla (2018)</a:t>
            </a:r>
            <a:endParaRPr lang="en-US" kern="0" dirty="0"/>
          </a:p>
        </p:txBody>
      </p:sp>
      <p:pic>
        <p:nvPicPr>
          <p:cNvPr id="1026" name="F53AB6A3-B167-4798-9D56-51038FEA322D" descr="Image may contain: 2 people, people smiling, eyeg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912231"/>
            <a:ext cx="3810000" cy="381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9EBD65A0-212D-4726-BFD2-F9E6B19C6A46" descr="Image may contain: 8 people, people smiling, people standing, plant, child and outdo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1" y="912231"/>
            <a:ext cx="5090561" cy="381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403520"/>
      </p:ext>
    </p:extLst>
  </p:cSld>
  <p:clrMapOvr>
    <a:masterClrMapping/>
  </p:clrMapOvr>
  <p:transition advClick="0" advTm="10000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590800"/>
            <a:ext cx="4038600" cy="914400"/>
          </a:xfrm>
        </p:spPr>
        <p:txBody>
          <a:bodyPr/>
          <a:lstStyle/>
          <a:p>
            <a:pPr algn="ctr"/>
            <a:r>
              <a:rPr lang="en-US" sz="4000" dirty="0"/>
              <a:t>Bev (Banks) Robb 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706424"/>
            <a:ext cx="3224988" cy="4995571"/>
          </a:xfr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798608" y="3429000"/>
            <a:ext cx="4038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400" i="1" kern="0" dirty="0"/>
              <a:t>In memory</a:t>
            </a:r>
            <a:endParaRPr lang="en-US" sz="1400" i="1" kern="0" dirty="0"/>
          </a:p>
        </p:txBody>
      </p:sp>
    </p:spTree>
    <p:extLst>
      <p:ext uri="{BB962C8B-B14F-4D97-AF65-F5344CB8AC3E}">
        <p14:creationId xmlns:p14="http://schemas.microsoft.com/office/powerpoint/2010/main" val="334626379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7009"/>
            <a:ext cx="4038600" cy="914400"/>
          </a:xfrm>
        </p:spPr>
        <p:txBody>
          <a:bodyPr/>
          <a:lstStyle/>
          <a:p>
            <a:pPr algn="ctr"/>
            <a:r>
              <a:rPr lang="en-US" sz="4000" dirty="0"/>
              <a:t>Doreen Smith</a:t>
            </a:r>
            <a:endParaRPr lang="en-US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698141"/>
            <a:ext cx="3203120" cy="5012137"/>
          </a:xfrm>
        </p:spPr>
      </p:pic>
    </p:spTree>
    <p:extLst>
      <p:ext uri="{BB962C8B-B14F-4D97-AF65-F5344CB8AC3E}">
        <p14:creationId xmlns:p14="http://schemas.microsoft.com/office/powerpoint/2010/main" val="256466082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371033E0-9AC8-497B-87BB-7C5D343F913D" descr="CA87BE3D-12F6-4044-995E-2B51400E115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21"/>
          <a:stretch/>
        </p:blipFill>
        <p:spPr bwMode="auto">
          <a:xfrm>
            <a:off x="2209801" y="838201"/>
            <a:ext cx="7815383" cy="380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9801" y="5029200"/>
            <a:ext cx="7815382" cy="381000"/>
          </a:xfrm>
        </p:spPr>
        <p:txBody>
          <a:bodyPr/>
          <a:lstStyle/>
          <a:p>
            <a:pPr algn="ctr"/>
            <a:r>
              <a:rPr lang="en-CA" altLang="en-US" sz="20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Caroll</a:t>
            </a:r>
            <a:r>
              <a:rPr lang="en-CA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Lynne, Linda, Trish (June 2003)</a:t>
            </a:r>
            <a:endParaRPr lang="en-US" altLang="en-US" sz="20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258846"/>
      </p:ext>
    </p:extLst>
  </p:cSld>
  <p:clrMapOvr>
    <a:masterClrMapping/>
  </p:clrMapOvr>
  <p:transition advClick="0" advTm="10000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85511"/>
            <a:ext cx="4191000" cy="914400"/>
          </a:xfrm>
        </p:spPr>
        <p:txBody>
          <a:bodyPr/>
          <a:lstStyle/>
          <a:p>
            <a:pPr algn="ctr"/>
            <a:r>
              <a:rPr lang="en-US" sz="4000" dirty="0" err="1"/>
              <a:t>Caroll</a:t>
            </a:r>
            <a:r>
              <a:rPr lang="en-US" sz="4000" dirty="0"/>
              <a:t> (Nord) Spence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820" y="762001"/>
            <a:ext cx="3515380" cy="496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9469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524000"/>
            <a:ext cx="3429000" cy="2514600"/>
          </a:xfrm>
        </p:spPr>
        <p:txBody>
          <a:bodyPr/>
          <a:lstStyle/>
          <a:p>
            <a:pPr algn="ctr"/>
            <a:r>
              <a:rPr lang="en-US" sz="4400" dirty="0" err="1"/>
              <a:t>Caroll</a:t>
            </a:r>
            <a:r>
              <a:rPr lang="en-US" sz="4400" dirty="0"/>
              <a:t> (Nord) Spence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(April 2015)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685800"/>
            <a:ext cx="3657600" cy="496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8387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5181600"/>
            <a:ext cx="9144000" cy="457200"/>
          </a:xfrm>
        </p:spPr>
        <p:txBody>
          <a:bodyPr/>
          <a:lstStyle/>
          <a:p>
            <a:pPr algn="ctr"/>
            <a:r>
              <a:rPr lang="en-US" sz="1600" dirty="0" err="1"/>
              <a:t>Caroll</a:t>
            </a:r>
            <a:r>
              <a:rPr lang="en-US" sz="1600" dirty="0"/>
              <a:t> (Nord) Spence – May 2017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2076" t="657"/>
          <a:stretch/>
        </p:blipFill>
        <p:spPr>
          <a:xfrm rot="5400000">
            <a:off x="2134755" y="1391469"/>
            <a:ext cx="4438312" cy="3179377"/>
          </a:xfrm>
          <a:prstGeom prst="rect">
            <a:avLst/>
          </a:prstGeom>
        </p:spPr>
      </p:pic>
      <p:pic>
        <p:nvPicPr>
          <p:cNvPr id="5" name="FAAC2C85-3837-4691-8E28-74A90B6DEE43" descr="08AD27B4-552A-47F2-B390-FD6FD8B30DF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37200" y="128677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56693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5311068"/>
            <a:ext cx="3748505" cy="381000"/>
          </a:xfrm>
        </p:spPr>
        <p:txBody>
          <a:bodyPr/>
          <a:lstStyle/>
          <a:p>
            <a:pPr algn="ctr"/>
            <a:r>
              <a:rPr lang="en-US" sz="1600" dirty="0" err="1"/>
              <a:t>Caroll’s</a:t>
            </a:r>
            <a:r>
              <a:rPr lang="en-US" sz="1600" dirty="0"/>
              <a:t> 70</a:t>
            </a:r>
            <a:r>
              <a:rPr lang="en-US" sz="1600" baseline="30000" dirty="0"/>
              <a:t>th</a:t>
            </a:r>
            <a:r>
              <a:rPr lang="en-US" sz="1600" dirty="0"/>
              <a:t> Birthday! </a:t>
            </a:r>
            <a:r>
              <a:rPr lang="en-US" sz="1600" dirty="0"/>
              <a:t>(</a:t>
            </a:r>
            <a:r>
              <a:rPr lang="en-US" sz="1600" dirty="0"/>
              <a:t>June 2017)</a:t>
            </a:r>
            <a:endParaRPr lang="en-US" sz="1600" dirty="0"/>
          </a:p>
        </p:txBody>
      </p:sp>
      <p:pic>
        <p:nvPicPr>
          <p:cNvPr id="6146" name="DD3ACCAC-C39F-4B82-A181-66056AF214BF" descr="D531CC41-AF1E-4E9C-9651-EE5B567576A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129451" y="1168015"/>
            <a:ext cx="4613802" cy="367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50C348E1-AF04-4798-9E85-16822FBBF34F" descr="D593EAE1-DD5B-4089-A8B8-00FA38D73EA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74" r="19433"/>
          <a:stretch/>
        </p:blipFill>
        <p:spPr bwMode="auto">
          <a:xfrm>
            <a:off x="5334000" y="832466"/>
            <a:ext cx="5257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48704" y="5181600"/>
            <a:ext cx="5260851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600" kern="0" dirty="0"/>
              <a:t>Clarence, </a:t>
            </a:r>
            <a:r>
              <a:rPr lang="en-US" sz="1600" kern="0" dirty="0" err="1"/>
              <a:t>Caroll</a:t>
            </a:r>
            <a:r>
              <a:rPr lang="en-US" sz="1600" kern="0" dirty="0"/>
              <a:t>, </a:t>
            </a:r>
            <a:r>
              <a:rPr lang="en-US" sz="1600" kern="0" dirty="0" err="1"/>
              <a:t>Marnee</a:t>
            </a:r>
            <a:r>
              <a:rPr lang="en-US" sz="1600" kern="0" dirty="0"/>
              <a:t> (daughter), Greg (son), </a:t>
            </a:r>
            <a:br>
              <a:rPr lang="en-US" sz="1600" kern="0" dirty="0"/>
            </a:br>
            <a:r>
              <a:rPr lang="en-US" sz="1600" kern="0" dirty="0"/>
              <a:t>Carmen (daughter) – June 2017</a:t>
            </a: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110165794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072062"/>
            <a:ext cx="4724400" cy="566738"/>
          </a:xfrm>
        </p:spPr>
        <p:txBody>
          <a:bodyPr/>
          <a:lstStyle/>
          <a:p>
            <a:pPr algn="ctr"/>
            <a:r>
              <a:rPr lang="en-US" dirty="0" err="1" smtClean="0"/>
              <a:t>Caroll</a:t>
            </a:r>
            <a:r>
              <a:rPr lang="en-US" dirty="0" smtClean="0"/>
              <a:t> &amp; Clarence (August 2014)</a:t>
            </a:r>
            <a:endParaRPr lang="en-US" dirty="0"/>
          </a:p>
        </p:txBody>
      </p:sp>
      <p:pic>
        <p:nvPicPr>
          <p:cNvPr id="1026" name="3BE60DCB-8940-43B1-8548-F963C5728B94" descr="538A3E4A-020B-4A5B-957C-C753C577A8A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1" t="599" r="13965"/>
          <a:stretch/>
        </p:blipFill>
        <p:spPr bwMode="auto">
          <a:xfrm>
            <a:off x="1600200" y="685801"/>
            <a:ext cx="4724400" cy="442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892" r="8462" b="12456"/>
          <a:stretch/>
        </p:blipFill>
        <p:spPr>
          <a:xfrm rot="5400000">
            <a:off x="6301122" y="825105"/>
            <a:ext cx="4353781" cy="422757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364224" y="5029200"/>
            <a:ext cx="422757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 err="1"/>
              <a:t>Caroll</a:t>
            </a:r>
            <a:r>
              <a:rPr lang="en-US" kern="0" dirty="0"/>
              <a:t> &amp; Clarence (June 2017)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3494792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1213" y="5083969"/>
            <a:ext cx="5486400" cy="566738"/>
          </a:xfrm>
        </p:spPr>
        <p:txBody>
          <a:bodyPr/>
          <a:lstStyle/>
          <a:p>
            <a:pPr algn="ctr"/>
            <a:r>
              <a:rPr lang="en-US" dirty="0" err="1" smtClean="0"/>
              <a:t>Caroll</a:t>
            </a:r>
            <a:r>
              <a:rPr lang="en-US" dirty="0" smtClean="0"/>
              <a:t> &amp; Clarence with Family (2017)</a:t>
            </a:r>
            <a:endParaRPr lang="en-US" dirty="0"/>
          </a:p>
        </p:txBody>
      </p:sp>
      <p:pic>
        <p:nvPicPr>
          <p:cNvPr id="3074" name="33B4CB57-71BF-4528-8735-F74B8DAFD41B" descr="1B262BC8-4256-4337-A8E1-6798DC3D3E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3288" y="758032"/>
            <a:ext cx="77724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51948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2386" y="5334000"/>
            <a:ext cx="6872614" cy="533400"/>
          </a:xfrm>
        </p:spPr>
        <p:txBody>
          <a:bodyPr anchor="t"/>
          <a:lstStyle/>
          <a:p>
            <a:pPr algn="ctr"/>
            <a:r>
              <a:rPr lang="en-US" dirty="0" smtClean="0"/>
              <a:t>2017 Christmas with </a:t>
            </a:r>
            <a:r>
              <a:rPr lang="en-US" dirty="0" err="1" smtClean="0"/>
              <a:t>Caroll</a:t>
            </a:r>
            <a:r>
              <a:rPr lang="en-US" dirty="0" smtClean="0"/>
              <a:t> (Nord) Spence &amp; Family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386" y="868476"/>
            <a:ext cx="6872615" cy="438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5642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7660B387-B932-47C4-8784-240A1EA861F9" descr="707D1C59-52A9-425E-8F3B-928722767B53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3" r="4255"/>
          <a:stretch/>
        </p:blipFill>
        <p:spPr bwMode="auto">
          <a:xfrm>
            <a:off x="3276600" y="685800"/>
            <a:ext cx="5334000" cy="410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4800600"/>
            <a:ext cx="9144000" cy="533400"/>
          </a:xfrm>
        </p:spPr>
        <p:txBody>
          <a:bodyPr anchor="t"/>
          <a:lstStyle/>
          <a:p>
            <a:pPr algn="ctr"/>
            <a:r>
              <a:rPr lang="en-US" sz="1800" dirty="0"/>
              <a:t>FRONT </a:t>
            </a:r>
            <a:r>
              <a:rPr lang="en-US" sz="1800" dirty="0"/>
              <a:t>LEFT: </a:t>
            </a:r>
            <a:r>
              <a:rPr lang="en-US" sz="1800" dirty="0" err="1"/>
              <a:t>Marnee</a:t>
            </a:r>
            <a:r>
              <a:rPr lang="en-US" sz="1800" dirty="0"/>
              <a:t>, Aiden, Kingsley</a:t>
            </a:r>
            <a:br>
              <a:rPr lang="en-US" sz="1800" dirty="0"/>
            </a:br>
            <a:r>
              <a:rPr lang="en-US" sz="1800" dirty="0"/>
              <a:t>CENTER: Clarence, </a:t>
            </a:r>
            <a:r>
              <a:rPr lang="en-US" sz="1800" dirty="0" err="1"/>
              <a:t>Caroll</a:t>
            </a:r>
            <a:r>
              <a:rPr lang="en-US" sz="1800" dirty="0"/>
              <a:t>, Greg, Michelle, </a:t>
            </a:r>
            <a:r>
              <a:rPr lang="en-US" sz="1800" dirty="0" err="1"/>
              <a:t>Carm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BACK: Tianna, </a:t>
            </a:r>
            <a:r>
              <a:rPr lang="en-US" sz="1800" dirty="0" err="1"/>
              <a:t>Cacia</a:t>
            </a:r>
            <a:r>
              <a:rPr lang="en-US" sz="1800" dirty="0"/>
              <a:t>, Abi, Belle, Eric, </a:t>
            </a:r>
            <a:r>
              <a:rPr lang="en-US" sz="1800" dirty="0"/>
              <a:t>Trevor (MISSING</a:t>
            </a:r>
            <a:r>
              <a:rPr lang="en-US" sz="1800" dirty="0"/>
              <a:t>: </a:t>
            </a:r>
            <a:r>
              <a:rPr lang="en-US" sz="1800" dirty="0"/>
              <a:t>Taylor)</a:t>
            </a:r>
            <a:endParaRPr lang="en-US" sz="18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24000" y="57150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800" kern="0" dirty="0">
                <a:solidFill>
                  <a:schemeClr val="tx1"/>
                </a:solidFill>
              </a:rPr>
              <a:t>April 2018 in </a:t>
            </a:r>
            <a:r>
              <a:rPr lang="en-US" sz="1800" kern="0" dirty="0" err="1">
                <a:solidFill>
                  <a:schemeClr val="tx1"/>
                </a:solidFill>
              </a:rPr>
              <a:t>Canmore</a:t>
            </a:r>
            <a:r>
              <a:rPr lang="en-US" sz="1800" kern="0" dirty="0">
                <a:solidFill>
                  <a:schemeClr val="tx1"/>
                </a:solidFill>
              </a:rPr>
              <a:t> </a:t>
            </a:r>
            <a:endParaRPr lang="en-US" sz="18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523585"/>
      </p:ext>
    </p:extLst>
  </p:cSld>
  <p:clrMapOvr>
    <a:masterClrMapping/>
  </p:clrMapOvr>
  <p:transition advClick="0" advTm="10000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819400"/>
            <a:ext cx="4038600" cy="914400"/>
          </a:xfrm>
        </p:spPr>
        <p:txBody>
          <a:bodyPr/>
          <a:lstStyle/>
          <a:p>
            <a:pPr algn="ctr"/>
            <a:r>
              <a:rPr lang="en-US" sz="4000" dirty="0"/>
              <a:t>Sharron (Sabo) Stone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838200"/>
            <a:ext cx="3048000" cy="47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8260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2CF52D1A-90C5-4A29-93C0-0056C0748AE3" descr="CF0DE27E-0D0A-470E-95A1-5F5F191CC734@telu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3200400" cy="446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743200" y="5105400"/>
            <a:ext cx="6629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Sharron with husband Ivan (Sept 3/17)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82703571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64740"/>
            <a:ext cx="4038600" cy="613409"/>
          </a:xfrm>
        </p:spPr>
        <p:txBody>
          <a:bodyPr/>
          <a:lstStyle/>
          <a:p>
            <a:pPr algn="ctr"/>
            <a:r>
              <a:rPr lang="en-US" sz="4000" dirty="0"/>
              <a:t>Lorraine Cowan </a:t>
            </a:r>
            <a:endParaRPr lang="en-US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838200"/>
            <a:ext cx="3275520" cy="5066491"/>
          </a:xfrm>
        </p:spPr>
      </p:pic>
    </p:spTree>
    <p:extLst>
      <p:ext uri="{BB962C8B-B14F-4D97-AF65-F5344CB8AC3E}">
        <p14:creationId xmlns:p14="http://schemas.microsoft.com/office/powerpoint/2010/main" val="282169240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82445630-36FB-414E-A8BD-41A592110A63" descr="D0FC175A-5104-47A5-BF4D-E794F5BE932B@telu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762000"/>
            <a:ext cx="6629400" cy="454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895600" y="5181600"/>
            <a:ext cx="6629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Sharron with husband Ivan &amp; family in Italy (Sept 3/17)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1862326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895600"/>
            <a:ext cx="4191000" cy="914400"/>
          </a:xfrm>
        </p:spPr>
        <p:txBody>
          <a:bodyPr/>
          <a:lstStyle/>
          <a:p>
            <a:pPr algn="ctr"/>
            <a:r>
              <a:rPr lang="en-US" sz="4000" dirty="0"/>
              <a:t>Donna (Goodman) Van Vliet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4600" y="762000"/>
            <a:ext cx="3203166" cy="489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9478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49926" y="728664"/>
            <a:ext cx="4460875" cy="4910137"/>
          </a:xfrm>
        </p:spPr>
      </p:pic>
      <p:sp>
        <p:nvSpPr>
          <p:cNvPr id="9220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000" y="1657351"/>
            <a:ext cx="3657600" cy="4449763"/>
          </a:xfrm>
        </p:spPr>
        <p:txBody>
          <a:bodyPr/>
          <a:lstStyle/>
          <a:p>
            <a:pPr algn="ctr"/>
            <a:r>
              <a:rPr lang="en-US" altLang="en-US" sz="44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Donna &amp; Jon</a:t>
            </a:r>
          </a:p>
          <a:p>
            <a:pPr algn="ctr"/>
            <a:r>
              <a:rPr lang="en-US" altLang="en-US" sz="44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Vliet</a:t>
            </a:r>
          </a:p>
          <a:p>
            <a:pPr algn="ctr"/>
            <a:endParaRPr lang="en-US" altLang="en-US" dirty="0" smtClean="0">
              <a:solidFill>
                <a:schemeClr val="accent4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algn="ctr"/>
            <a:r>
              <a:rPr lang="en-US" altLang="en-US" sz="4000" i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Surprise, AZ</a:t>
            </a:r>
            <a:br>
              <a:rPr lang="en-US" altLang="en-US" sz="4000" i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4000" i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2018</a:t>
            </a:r>
          </a:p>
          <a:p>
            <a:endParaRPr lang="en-US" altLang="en-US" dirty="0" smtClean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756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1227138"/>
            <a:ext cx="3352800" cy="4449762"/>
          </a:xfrm>
        </p:spPr>
        <p:txBody>
          <a:bodyPr/>
          <a:lstStyle/>
          <a:p>
            <a:pPr algn="ctr"/>
            <a:r>
              <a:rPr lang="en-US" altLang="en-US" sz="44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Donna with Chelsea &amp; Meghan</a:t>
            </a:r>
          </a:p>
          <a:p>
            <a:pPr algn="ctr"/>
            <a:endParaRPr lang="en-US" altLang="en-US" sz="4000" dirty="0">
              <a:solidFill>
                <a:schemeClr val="accent4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algn="ctr"/>
            <a:r>
              <a:rPr lang="en-US" altLang="en-US" sz="4000" i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Surprise, AZ</a:t>
            </a:r>
            <a:br>
              <a:rPr lang="en-US" altLang="en-US" sz="4000" i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4000" i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2018</a:t>
            </a:r>
          </a:p>
          <a:p>
            <a:pPr algn="ctr"/>
            <a:endParaRPr lang="en-US" altLang="en-US" sz="40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0244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32514" y="685800"/>
            <a:ext cx="3971925" cy="5029200"/>
          </a:xfrm>
        </p:spPr>
      </p:pic>
    </p:spTree>
    <p:extLst>
      <p:ext uri="{BB962C8B-B14F-4D97-AF65-F5344CB8AC3E}">
        <p14:creationId xmlns:p14="http://schemas.microsoft.com/office/powerpoint/2010/main" val="240551008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6288" y="5083969"/>
            <a:ext cx="5486400" cy="566738"/>
          </a:xfrm>
        </p:spPr>
        <p:txBody>
          <a:bodyPr/>
          <a:lstStyle/>
          <a:p>
            <a:pPr algn="ctr"/>
            <a:r>
              <a:rPr lang="en-US" dirty="0" smtClean="0"/>
              <a:t>Chelsea &amp; Meghan (1987)</a:t>
            </a:r>
            <a:endParaRPr lang="en-US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75" r="21875"/>
          <a:stretch>
            <a:fillRect/>
          </a:stretch>
        </p:blipFill>
        <p:spPr>
          <a:xfrm rot="5400000">
            <a:off x="3724275" y="-41671"/>
            <a:ext cx="4514850" cy="6019800"/>
          </a:xfrm>
        </p:spPr>
      </p:pic>
    </p:spTree>
    <p:extLst>
      <p:ext uri="{BB962C8B-B14F-4D97-AF65-F5344CB8AC3E}">
        <p14:creationId xmlns:p14="http://schemas.microsoft.com/office/powerpoint/2010/main" val="128429251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676400" y="5026864"/>
            <a:ext cx="4038600" cy="457200"/>
          </a:xfrm>
        </p:spPr>
        <p:txBody>
          <a:bodyPr/>
          <a:lstStyle/>
          <a:p>
            <a:r>
              <a:rPr lang="en-US" altLang="en-US" sz="1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Donna, Jon and grandkids: </a:t>
            </a:r>
            <a:r>
              <a:rPr lang="en-US" altLang="en-US" sz="140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Elodie</a:t>
            </a:r>
            <a:r>
              <a:rPr lang="en-US" altLang="en-US" sz="1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Bowen, Ella &amp; Jon</a:t>
            </a:r>
          </a:p>
        </p:txBody>
      </p:sp>
      <p:pic>
        <p:nvPicPr>
          <p:cNvPr id="11267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05" r="9605"/>
          <a:stretch>
            <a:fillRect/>
          </a:stretch>
        </p:blipFill>
        <p:spPr>
          <a:xfrm>
            <a:off x="1524001" y="1676401"/>
            <a:ext cx="4353287" cy="334327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1" y="1674019"/>
            <a:ext cx="4464049" cy="334803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943600" y="5026864"/>
            <a:ext cx="518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r>
              <a:rPr lang="en-US" altLang="en-US" sz="1400" kern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Grandkids: Leila, Jon and grandkids: </a:t>
            </a:r>
            <a:r>
              <a:rPr lang="en-US" altLang="en-US" sz="1400" kern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Elodie</a:t>
            </a:r>
            <a:r>
              <a:rPr lang="en-US" altLang="en-US" sz="1400" kern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Bowen, Ella &amp; Jon</a:t>
            </a:r>
          </a:p>
        </p:txBody>
      </p:sp>
    </p:spTree>
    <p:extLst>
      <p:ext uri="{BB962C8B-B14F-4D97-AF65-F5344CB8AC3E}">
        <p14:creationId xmlns:p14="http://schemas.microsoft.com/office/powerpoint/2010/main" val="9922877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75" r="21875"/>
          <a:stretch>
            <a:fillRect/>
          </a:stretch>
        </p:blipFill>
        <p:spPr>
          <a:xfrm rot="5400000">
            <a:off x="2324100" y="114300"/>
            <a:ext cx="3886202" cy="518160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11323" y="1358325"/>
            <a:ext cx="4800602" cy="360795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01120" y="4995866"/>
            <a:ext cx="5486400" cy="566737"/>
          </a:xfrm>
        </p:spPr>
        <p:txBody>
          <a:bodyPr/>
          <a:lstStyle/>
          <a:p>
            <a:pPr algn="ctr"/>
            <a:r>
              <a:rPr lang="en-US" altLang="en-US" sz="2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Michael &amp; Leila (19 months)</a:t>
            </a:r>
          </a:p>
        </p:txBody>
      </p:sp>
    </p:spTree>
    <p:extLst>
      <p:ext uri="{BB962C8B-B14F-4D97-AF65-F5344CB8AC3E}">
        <p14:creationId xmlns:p14="http://schemas.microsoft.com/office/powerpoint/2010/main" val="82687103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22" r="24444"/>
          <a:stretch/>
        </p:blipFill>
        <p:spPr>
          <a:xfrm rot="5400000">
            <a:off x="2152650" y="438150"/>
            <a:ext cx="4343400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54393" y="5078218"/>
            <a:ext cx="5486400" cy="566737"/>
          </a:xfrm>
        </p:spPr>
        <p:txBody>
          <a:bodyPr/>
          <a:lstStyle/>
          <a:p>
            <a:pPr algn="ctr"/>
            <a:r>
              <a:rPr lang="en-US" altLang="en-US" sz="1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Michael gets his MD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15" t="8163" r="3571" b="4082"/>
          <a:stretch/>
        </p:blipFill>
        <p:spPr>
          <a:xfrm rot="5400000">
            <a:off x="6582455" y="1342345"/>
            <a:ext cx="4343400" cy="333511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010955" y="5029201"/>
            <a:ext cx="54864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altLang="en-US" sz="1600" kern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Michael, Jasmine &amp; Leila (wedding) – Jan/17</a:t>
            </a:r>
          </a:p>
        </p:txBody>
      </p:sp>
    </p:spTree>
    <p:extLst>
      <p:ext uri="{BB962C8B-B14F-4D97-AF65-F5344CB8AC3E}">
        <p14:creationId xmlns:p14="http://schemas.microsoft.com/office/powerpoint/2010/main" val="2957849418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6" t="24330" r="12605" b="8407"/>
          <a:stretch/>
        </p:blipFill>
        <p:spPr bwMode="auto">
          <a:xfrm>
            <a:off x="1552575" y="1302543"/>
            <a:ext cx="5163766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391258" y="4876801"/>
            <a:ext cx="54864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altLang="en-US" sz="1600" kern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Meghan (wedding) – 2013</a:t>
            </a:r>
          </a:p>
        </p:txBody>
      </p:sp>
      <p:pic>
        <p:nvPicPr>
          <p:cNvPr id="13315" name="Picture 3" descr="image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04" t="17733" r="19328" b="5912"/>
          <a:stretch/>
        </p:blipFill>
        <p:spPr bwMode="auto">
          <a:xfrm>
            <a:off x="6781801" y="685801"/>
            <a:ext cx="3505200" cy="438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791201" y="4956573"/>
            <a:ext cx="54864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altLang="en-US" sz="1600" kern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Leila with Grandma &amp; Grandpa – Christmas 2016</a:t>
            </a:r>
          </a:p>
        </p:txBody>
      </p:sp>
    </p:spTree>
    <p:extLst>
      <p:ext uri="{BB962C8B-B14F-4D97-AF65-F5344CB8AC3E}">
        <p14:creationId xmlns:p14="http://schemas.microsoft.com/office/powerpoint/2010/main" val="104703287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316288" y="5084764"/>
            <a:ext cx="5486400" cy="566737"/>
          </a:xfrm>
        </p:spPr>
        <p:txBody>
          <a:bodyPr/>
          <a:lstStyle/>
          <a:p>
            <a:pPr algn="ctr"/>
            <a:r>
              <a:rPr lang="en-US" altLang="en-US" sz="2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Van Vliet Family – Summer 2017</a:t>
            </a:r>
          </a:p>
        </p:txBody>
      </p:sp>
      <p:pic>
        <p:nvPicPr>
          <p:cNvPr id="12291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10" r="6810"/>
          <a:stretch>
            <a:fillRect/>
          </a:stretch>
        </p:blipFill>
        <p:spPr>
          <a:xfrm>
            <a:off x="3151188" y="733425"/>
            <a:ext cx="5816600" cy="4364038"/>
          </a:xfrm>
        </p:spPr>
      </p:pic>
    </p:spTree>
    <p:extLst>
      <p:ext uri="{BB962C8B-B14F-4D97-AF65-F5344CB8AC3E}">
        <p14:creationId xmlns:p14="http://schemas.microsoft.com/office/powerpoint/2010/main" val="300607569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53C22B0-40EF-451D-A3D9-E057F98E666F" descr="C53C22B0-40EF-451D-A3D9-E057F98E666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204" y="921978"/>
            <a:ext cx="4949997" cy="464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B4281989-BD3D-40B0-9281-D2188A440FA3" descr="B4281989-BD3D-40B0-9281-D2188A440F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921978"/>
            <a:ext cx="2943895" cy="464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18134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1576" y="2057400"/>
            <a:ext cx="4416425" cy="2127250"/>
          </a:xfrm>
        </p:spPr>
        <p:txBody>
          <a:bodyPr/>
          <a:lstStyle/>
          <a:p>
            <a:r>
              <a:rPr lang="en-US" altLang="en-US" sz="2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Donna:</a:t>
            </a:r>
          </a:p>
          <a:p>
            <a:pPr algn="ctr"/>
            <a:r>
              <a:rPr lang="en-US" altLang="en-US" sz="2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30-Year Teaching Pin – Selkirk College</a:t>
            </a:r>
          </a:p>
          <a:p>
            <a:endParaRPr lang="en-US" altLang="en-US" sz="2800" b="1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algn="ctr"/>
            <a:r>
              <a:rPr lang="en-US" altLang="en-US" sz="2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3</a:t>
            </a:r>
            <a:r>
              <a:rPr lang="en-US" altLang="en-US" sz="2800" b="1" baseline="30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rd</a:t>
            </a:r>
            <a:r>
              <a:rPr lang="en-US" altLang="en-US" sz="2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Place in 70 and Over –</a:t>
            </a:r>
            <a:br>
              <a:rPr lang="en-US" altLang="en-US" sz="2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5 km Race</a:t>
            </a:r>
          </a:p>
        </p:txBody>
      </p:sp>
      <p:pic>
        <p:nvPicPr>
          <p:cNvPr id="13317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50"/>
          <a:stretch/>
        </p:blipFill>
        <p:spPr bwMode="auto">
          <a:xfrm>
            <a:off x="1642712" y="743590"/>
            <a:ext cx="4681888" cy="489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92694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1201" y="1295401"/>
            <a:ext cx="3008313" cy="4449763"/>
          </a:xfrm>
        </p:spPr>
        <p:txBody>
          <a:bodyPr/>
          <a:lstStyle/>
          <a:p>
            <a:pPr algn="ctr"/>
            <a:r>
              <a:rPr lang="en-US" alt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Donna</a:t>
            </a:r>
          </a:p>
          <a:p>
            <a:pPr algn="ctr"/>
            <a:endParaRPr lang="en-US" altLang="en-US" sz="1200" b="1" dirty="0">
              <a:solidFill>
                <a:schemeClr val="accent4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algn="ctr"/>
            <a:r>
              <a:rPr lang="en-US" altLang="en-US" sz="4000" b="1" dirty="0" err="1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Nisod</a:t>
            </a:r>
            <a:r>
              <a:rPr lang="en-US" alt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Medal </a:t>
            </a:r>
          </a:p>
          <a:p>
            <a:pPr algn="ctr"/>
            <a:r>
              <a:rPr lang="en-US" alt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Teaching </a:t>
            </a:r>
            <a:r>
              <a:rPr lang="en-US" alt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</a:t>
            </a:r>
            <a:r>
              <a:rPr lang="en-US" alt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xcellence</a:t>
            </a:r>
          </a:p>
          <a:p>
            <a:pPr algn="ctr"/>
            <a:endParaRPr lang="en-US" altLang="en-US" sz="1200" b="1" dirty="0">
              <a:solidFill>
                <a:schemeClr val="accent4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algn="ctr"/>
            <a:r>
              <a:rPr lang="en-US" altLang="en-US" sz="4000" b="1" i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2000</a:t>
            </a:r>
          </a:p>
        </p:txBody>
      </p:sp>
      <p:pic>
        <p:nvPicPr>
          <p:cNvPr id="14340" name="Picture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98" r="24298"/>
          <a:stretch>
            <a:fillRect/>
          </a:stretch>
        </p:blipFill>
        <p:spPr>
          <a:xfrm>
            <a:off x="5867401" y="914400"/>
            <a:ext cx="3840163" cy="4495800"/>
          </a:xfrm>
        </p:spPr>
      </p:pic>
    </p:spTree>
    <p:extLst>
      <p:ext uri="{BB962C8B-B14F-4D97-AF65-F5344CB8AC3E}">
        <p14:creationId xmlns:p14="http://schemas.microsoft.com/office/powerpoint/2010/main" val="123250116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6287" y="5083969"/>
            <a:ext cx="5486400" cy="566738"/>
          </a:xfrm>
        </p:spPr>
        <p:txBody>
          <a:bodyPr/>
          <a:lstStyle/>
          <a:p>
            <a:r>
              <a:rPr lang="en-US" dirty="0" smtClean="0"/>
              <a:t>“Poster Girl” for new nursing lab – Selkirk 2005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3124200" y="710804"/>
            <a:ext cx="6019800" cy="4514850"/>
          </a:xfrm>
        </p:spPr>
      </p:pic>
    </p:spTree>
    <p:extLst>
      <p:ext uri="{BB962C8B-B14F-4D97-AF65-F5344CB8AC3E}">
        <p14:creationId xmlns:p14="http://schemas.microsoft.com/office/powerpoint/2010/main" val="185065793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316288" y="5029200"/>
            <a:ext cx="5486400" cy="566738"/>
          </a:xfrm>
        </p:spPr>
        <p:txBody>
          <a:bodyPr/>
          <a:lstStyle/>
          <a:p>
            <a:pPr algn="ctr"/>
            <a:r>
              <a:rPr lang="en-US" altLang="en-US" sz="24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Clinical Supervision – Selkirk College</a:t>
            </a:r>
          </a:p>
        </p:txBody>
      </p:sp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191" y="838201"/>
            <a:ext cx="6544247" cy="419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1722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1213" y="5224462"/>
            <a:ext cx="5486400" cy="566738"/>
          </a:xfrm>
        </p:spPr>
        <p:txBody>
          <a:bodyPr/>
          <a:lstStyle/>
          <a:p>
            <a:r>
              <a:rPr lang="en-US" dirty="0" smtClean="0"/>
              <a:t>Donna &amp; Jon – Mexico 2005 – “Aren’t we cool!”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2962805" y="978694"/>
            <a:ext cx="6193367" cy="4387453"/>
          </a:xfrm>
        </p:spPr>
      </p:pic>
    </p:spTree>
    <p:extLst>
      <p:ext uri="{BB962C8B-B14F-4D97-AF65-F5344CB8AC3E}">
        <p14:creationId xmlns:p14="http://schemas.microsoft.com/office/powerpoint/2010/main" val="401488290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5083969"/>
            <a:ext cx="6056312" cy="566738"/>
          </a:xfrm>
        </p:spPr>
        <p:txBody>
          <a:bodyPr/>
          <a:lstStyle/>
          <a:p>
            <a:r>
              <a:rPr lang="en-US" dirty="0" smtClean="0"/>
              <a:t>Donna, Bev &amp; Ron – Australia’s Great Barrier Reef 2010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3200400" y="762000"/>
            <a:ext cx="6056312" cy="4463654"/>
          </a:xfrm>
        </p:spPr>
      </p:pic>
    </p:spTree>
    <p:extLst>
      <p:ext uri="{BB962C8B-B14F-4D97-AF65-F5344CB8AC3E}">
        <p14:creationId xmlns:p14="http://schemas.microsoft.com/office/powerpoint/2010/main" val="382854147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7009"/>
            <a:ext cx="4038600" cy="914400"/>
          </a:xfrm>
        </p:spPr>
        <p:txBody>
          <a:bodyPr/>
          <a:lstStyle/>
          <a:p>
            <a:pPr algn="ctr"/>
            <a:r>
              <a:rPr lang="en-US" sz="4000" dirty="0"/>
              <a:t>Barb (Thompson) Vaughn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95"/>
          <a:stretch/>
        </p:blipFill>
        <p:spPr>
          <a:xfrm>
            <a:off x="6324601" y="705017"/>
            <a:ext cx="3124199" cy="4998385"/>
          </a:xfr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798608" y="3581400"/>
            <a:ext cx="4038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400" i="1" kern="0" dirty="0"/>
              <a:t>In memory</a:t>
            </a:r>
            <a:endParaRPr lang="en-US" sz="1400" i="1" kern="0" dirty="0"/>
          </a:p>
        </p:txBody>
      </p:sp>
    </p:spTree>
    <p:extLst>
      <p:ext uri="{BB962C8B-B14F-4D97-AF65-F5344CB8AC3E}">
        <p14:creationId xmlns:p14="http://schemas.microsoft.com/office/powerpoint/2010/main" val="300461542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BCF1B2BB-B3C9-464F-9EBC-062FC10A4459" descr="E24228A0-102D-40FC-A0DB-D298A8BDAC0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72"/>
          <a:stretch/>
        </p:blipFill>
        <p:spPr bwMode="auto">
          <a:xfrm>
            <a:off x="4343400" y="754548"/>
            <a:ext cx="3581400" cy="456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5148262"/>
            <a:ext cx="9144000" cy="566738"/>
          </a:xfrm>
        </p:spPr>
        <p:txBody>
          <a:bodyPr/>
          <a:lstStyle/>
          <a:p>
            <a:pPr algn="ctr"/>
            <a:r>
              <a:rPr lang="en-US" dirty="0" smtClean="0"/>
              <a:t>Bill </a:t>
            </a:r>
            <a:r>
              <a:rPr lang="en-US" dirty="0"/>
              <a:t>Cowan, Brian &amp; Barbara Vaughn, Shirley </a:t>
            </a:r>
            <a:r>
              <a:rPr lang="en-US" dirty="0" err="1" smtClean="0"/>
              <a:t>Tisnic</a:t>
            </a:r>
            <a:r>
              <a:rPr lang="en-US" dirty="0" smtClean="0"/>
              <a:t> (1969)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113318"/>
      </p:ext>
    </p:extLst>
  </p:cSld>
  <p:clrMapOvr>
    <a:masterClrMapping/>
  </p:clrMapOvr>
  <p:transition advClick="0" advTm="10000"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720181"/>
            <a:ext cx="4038600" cy="1295400"/>
          </a:xfrm>
        </p:spPr>
        <p:txBody>
          <a:bodyPr/>
          <a:lstStyle/>
          <a:p>
            <a:pPr algn="ctr"/>
            <a:r>
              <a:rPr lang="en-US" sz="4000" dirty="0"/>
              <a:t>Shirley (</a:t>
            </a:r>
            <a:r>
              <a:rPr lang="en-US" sz="4000" dirty="0" err="1"/>
              <a:t>Tisnic</a:t>
            </a:r>
            <a:r>
              <a:rPr lang="en-US" sz="4000" dirty="0"/>
              <a:t>) Walker</a:t>
            </a:r>
            <a:endParaRPr lang="en-US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838200"/>
            <a:ext cx="3260360" cy="5059363"/>
          </a:xfrm>
        </p:spPr>
      </p:pic>
    </p:spTree>
    <p:extLst>
      <p:ext uri="{BB962C8B-B14F-4D97-AF65-F5344CB8AC3E}">
        <p14:creationId xmlns:p14="http://schemas.microsoft.com/office/powerpoint/2010/main" val="60006179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6ECFFC49-D636-4642-849D-CFDC8C1EB92C" descr="ADD9CEC2-19C2-48F8-A19B-D11D39EA9C57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0402E3B9-1AD2-4EBF-96FA-F774C2A66824" descr="22DBCC9F-DC3D-42F0-ADA7-5C3B5C366A51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46" b="100"/>
          <a:stretch/>
        </p:blipFill>
        <p:spPr bwMode="auto">
          <a:xfrm>
            <a:off x="7162799" y="1066800"/>
            <a:ext cx="336717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71601" y="5257800"/>
            <a:ext cx="5486398" cy="349998"/>
          </a:xfrm>
        </p:spPr>
        <p:txBody>
          <a:bodyPr anchor="t"/>
          <a:lstStyle/>
          <a:p>
            <a:pPr algn="ctr"/>
            <a:r>
              <a:rPr lang="en-US" dirty="0" smtClean="0"/>
              <a:t>Shirley &amp; Bud (2010)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162799" y="5257800"/>
            <a:ext cx="3367177" cy="34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Shirley &amp; Bud (2018)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933102034"/>
      </p:ext>
    </p:extLst>
  </p:cSld>
  <p:clrMapOvr>
    <a:masterClrMapping/>
  </p:clrMapOvr>
  <p:transition advClick="0" advTm="10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622E233A-3F2B-4DAC-B271-F1409E8D2716" descr="622E233A-3F2B-4DAC-B271-F1409E8D2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4434" y="786178"/>
            <a:ext cx="2671966" cy="480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026FAE17-786A-4CA1-87F0-368666E3AD87" descr="026FAE17-786A-4CA1-87F0-368666E3AD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786178"/>
            <a:ext cx="4038600" cy="480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660537"/>
      </p:ext>
    </p:extLst>
  </p:cSld>
  <p:clrMapOvr>
    <a:masterClrMapping/>
  </p:clrMapOvr>
  <p:transition advClick="0" advTm="10000">
    <p:fad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0C4F42AA-5458-411A-A82D-9905D66611A2" descr="EB5E9521-6028-494C-917D-E7E13FC87B2B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2" r="7354" b="3922"/>
          <a:stretch/>
        </p:blipFill>
        <p:spPr bwMode="auto">
          <a:xfrm>
            <a:off x="1566957" y="1004570"/>
            <a:ext cx="4648201" cy="379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97871A4A-8AD3-4EDF-A042-103553BAE04F" descr="056B9983-2753-40AD-86EB-8E774376A77A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62" t="3953"/>
          <a:stretch/>
        </p:blipFill>
        <p:spPr bwMode="auto">
          <a:xfrm>
            <a:off x="6291356" y="1004570"/>
            <a:ext cx="4333687" cy="379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66956" y="4818345"/>
            <a:ext cx="4648201" cy="349998"/>
          </a:xfrm>
        </p:spPr>
        <p:txBody>
          <a:bodyPr anchor="t"/>
          <a:lstStyle/>
          <a:p>
            <a:pPr algn="ctr"/>
            <a:r>
              <a:rPr lang="en-US" dirty="0" smtClean="0"/>
              <a:t>Shirley &amp; Rocky (2014)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291356" y="4800600"/>
            <a:ext cx="433638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Olga T (93y), </a:t>
            </a:r>
            <a:r>
              <a:rPr lang="en-US" kern="0" dirty="0" err="1"/>
              <a:t>Ena</a:t>
            </a:r>
            <a:r>
              <a:rPr lang="en-US" kern="0" dirty="0"/>
              <a:t> (Sean's partner), Shirley, Sean (son), </a:t>
            </a:r>
            <a:r>
              <a:rPr lang="en-US" kern="0" dirty="0"/>
              <a:t>Bud (</a:t>
            </a:r>
            <a:r>
              <a:rPr lang="en-US" kern="0" dirty="0"/>
              <a:t>2018</a:t>
            </a:r>
            <a:r>
              <a:rPr lang="en-US" kern="0" dirty="0"/>
              <a:t>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754358004"/>
      </p:ext>
    </p:extLst>
  </p:cSld>
  <p:clrMapOvr>
    <a:masterClrMapping/>
  </p:clrMapOvr>
  <p:transition advClick="0" advTm="10000">
    <p:fad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86100"/>
            <a:ext cx="4038600" cy="685800"/>
          </a:xfrm>
        </p:spPr>
        <p:txBody>
          <a:bodyPr/>
          <a:lstStyle/>
          <a:p>
            <a:pPr algn="ctr"/>
            <a:r>
              <a:rPr lang="en-US" sz="4000" dirty="0"/>
              <a:t>Pat (</a:t>
            </a:r>
            <a:r>
              <a:rPr lang="en-US" sz="4000" dirty="0" err="1"/>
              <a:t>Endel</a:t>
            </a:r>
            <a:r>
              <a:rPr lang="en-US" sz="4000" dirty="0"/>
              <a:t>) Wirth</a:t>
            </a:r>
            <a:endParaRPr lang="en-US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937419"/>
            <a:ext cx="3215114" cy="4983163"/>
          </a:xfrm>
        </p:spPr>
      </p:pic>
    </p:spTree>
    <p:extLst>
      <p:ext uri="{BB962C8B-B14F-4D97-AF65-F5344CB8AC3E}">
        <p14:creationId xmlns:p14="http://schemas.microsoft.com/office/powerpoint/2010/main" val="65486015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9A12D2B5-E0C8-40A9-88C4-E811903F467B" descr="F61A97B6-1C43-487A-B146-489E8C730302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0" y="5715000"/>
            <a:ext cx="6096000" cy="381000"/>
          </a:xfrm>
        </p:spPr>
        <p:txBody>
          <a:bodyPr anchor="t"/>
          <a:lstStyle/>
          <a:p>
            <a:pPr algn="ctr"/>
            <a:r>
              <a:rPr lang="en-US" sz="1800" dirty="0"/>
              <a:t>Pat &amp; Terry (Dec 3, 2018)</a:t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63097117"/>
      </p:ext>
    </p:extLst>
  </p:cSld>
  <p:clrMapOvr>
    <a:masterClrMapping/>
  </p:clrMapOvr>
  <p:transition advClick="0" advTm="10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257C8BD0-FA67-4C38-8234-9941149B7F2B" descr="257C8BD0-FA67-4C38-8234-9941149B7F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762000"/>
            <a:ext cx="356616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44C10596-D590-4962-899E-CA51AF8772BB" descr="44C10596-D590-4962-899E-CA51AF8772B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638" y="762000"/>
            <a:ext cx="3438763" cy="484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055295"/>
      </p:ext>
    </p:extLst>
  </p:cSld>
  <p:clrMapOvr>
    <a:masterClrMapping/>
  </p:clrMapOvr>
  <p:transition advClick="0" advTm="10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8F95C267-A185-49AA-AF00-0B9FE63805A0" descr="8F95C267-A185-49AA-AF00-0B9FE63805A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5926" y="762000"/>
            <a:ext cx="33432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A902F423-937E-49D2-BC01-CEB4CF86A5F9" descr="A902F423-937E-49D2-BC01-CEB4CF86A5F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214" y="1373402"/>
            <a:ext cx="5368386" cy="380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660753"/>
      </p:ext>
    </p:extLst>
  </p:cSld>
  <p:clrMapOvr>
    <a:masterClrMapping/>
  </p:clrMapOvr>
  <p:transition advClick="0" advTm="10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25EDE1DF-7193-4F80-8125-2E3ED4C7672F" descr="25EDE1DF-7193-4F80-8125-2E3ED4C7672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3429000"/>
            <a:ext cx="5791200" cy="25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FA324D9-D7B7-4985-82FF-C90AEB3B7238" descr="3FA324D9-D7B7-4985-82FF-C90AEB3B72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339" y="838200"/>
            <a:ext cx="3619321" cy="240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109619"/>
      </p:ext>
    </p:extLst>
  </p:cSld>
  <p:clrMapOvr>
    <a:masterClrMapping/>
  </p:clrMapOvr>
  <p:transition advClick="0" advTm="10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898212CE-776E-42FA-89FC-7E75E84017FB" descr="E601AE40-BF4A-4D1D-A772-3134ED556FA8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428750"/>
            <a:ext cx="510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E4C6AF98-483F-4A0C-B268-F75A8EDFA676" descr="E4C6AF98-483F-4A0C-B268-F75A8EDFA6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762000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797576"/>
      </p:ext>
    </p:extLst>
  </p:cSld>
  <p:clrMapOvr>
    <a:masterClrMapping/>
  </p:clrMapOvr>
  <p:transition advClick="0" advTm="10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4FAFD156-5C78-48B9-A7F0-332F3AFFBE4E" descr="4FAFD156-5C78-48B9-A7F0-332F3AFFBE4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893" y="1594282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F94486A1-BCEF-4041-80EF-CF47682CB49A" descr="F94486A1-BCEF-4041-80EF-CF47682CB49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2"/>
          <a:stretch/>
        </p:blipFill>
        <p:spPr bwMode="auto">
          <a:xfrm>
            <a:off x="6169242" y="1594282"/>
            <a:ext cx="449875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849449"/>
      </p:ext>
    </p:extLst>
  </p:cSld>
  <p:clrMapOvr>
    <a:masterClrMapping/>
  </p:clrMapOvr>
  <p:transition advClick="0" advTm="10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038"/>
            <a:ext cx="8229600" cy="681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4945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04EC2ACD-85B9-4C53-8D6C-724BC0DFEAB6" descr="04EC2ACD-85B9-4C53-8D6C-724BC0DFEAB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4875736" cy="365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73DB5A5A-7312-4B2D-B0BA-32E6378FD273" descr="73DB5A5A-7312-4B2D-B0BA-32E6378FD2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899076"/>
            <a:ext cx="4114800" cy="452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045862"/>
      </p:ext>
    </p:extLst>
  </p:cSld>
  <p:clrMapOvr>
    <a:masterClrMapping/>
  </p:clrMapOvr>
  <p:transition advClick="0" advTm="10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65CC04F8-3753-493C-8706-E4EF4A333606" descr="65CC04F8-3753-493C-8706-E4EF4A333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331496"/>
            <a:ext cx="4876800" cy="385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7C8C5562-B427-44B4-BD81-8908E3DFF4C3" descr="7C8C5562-B427-44B4-BD81-8908E3DFF4C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762000"/>
            <a:ext cx="3526766" cy="491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607207"/>
      </p:ext>
    </p:extLst>
  </p:cSld>
  <p:clrMapOvr>
    <a:masterClrMapping/>
  </p:clrMapOvr>
  <p:transition advClick="0" advTm="10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236E3F89-8EDB-45BA-9C40-9D7CBE1FFB7B" descr="236E3F89-8EDB-45BA-9C40-9D7CBE1FFB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762001"/>
            <a:ext cx="4038600" cy="442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21868F13-356A-473F-923F-1B606C1F0444" descr="E4704B33-7815-45A6-8BE0-632CE65C6252@tel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994158" y="794695"/>
            <a:ext cx="4432793" cy="436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943600" y="5105400"/>
            <a:ext cx="472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r>
              <a:rPr lang="en-CA" kern="0" dirty="0"/>
              <a:t>Lorraine and Bill in Vegas – May 29, 2018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415234472"/>
      </p:ext>
    </p:extLst>
  </p:cSld>
  <p:clrMapOvr>
    <a:masterClrMapping/>
  </p:clrMapOvr>
  <p:transition advClick="0" advTm="10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730087"/>
            <a:ext cx="4038600" cy="1295400"/>
          </a:xfrm>
        </p:spPr>
        <p:txBody>
          <a:bodyPr/>
          <a:lstStyle/>
          <a:p>
            <a:pPr algn="ctr"/>
            <a:r>
              <a:rPr lang="en-US" sz="4000" dirty="0"/>
              <a:t>Gloria (Saunders) </a:t>
            </a:r>
            <a:r>
              <a:rPr lang="en-US" sz="4000" dirty="0" err="1"/>
              <a:t>DeBarros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838200"/>
            <a:ext cx="3272774" cy="507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0207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432" y="731838"/>
            <a:ext cx="3044369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575816"/>
            <a:ext cx="5486400" cy="368198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267200" y="5148262"/>
            <a:ext cx="472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r>
              <a:rPr lang="en-US" kern="0" dirty="0"/>
              <a:t>Gloria and her son Jordan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02373497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838200"/>
            <a:ext cx="6248400" cy="429644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733800" y="5105400"/>
            <a:ext cx="472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Gloria’s son Jordan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1563981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760354"/>
            <a:ext cx="6629400" cy="449744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343400" y="5105400"/>
            <a:ext cx="472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r>
              <a:rPr lang="en-US" kern="0" dirty="0"/>
              <a:t>Gloria with her mom and 3 sisters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70094669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689726"/>
            <a:ext cx="4038600" cy="1299209"/>
          </a:xfrm>
        </p:spPr>
        <p:txBody>
          <a:bodyPr/>
          <a:lstStyle/>
          <a:p>
            <a:pPr algn="ctr"/>
            <a:r>
              <a:rPr lang="en-US" sz="4000" dirty="0"/>
              <a:t>Eleanor (Gates) Desjardins </a:t>
            </a:r>
            <a:endParaRPr lang="en-US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838200"/>
            <a:ext cx="3200400" cy="5002263"/>
          </a:xfrm>
        </p:spPr>
      </p:pic>
    </p:spTree>
    <p:extLst>
      <p:ext uri="{BB962C8B-B14F-4D97-AF65-F5344CB8AC3E}">
        <p14:creationId xmlns:p14="http://schemas.microsoft.com/office/powerpoint/2010/main" val="156007489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6F915DFF-0C1D-4E40-B501-628858CEE79E" descr="38672066-7F50-45FE-9293-8503DDC63C99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881062"/>
            <a:ext cx="60960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3048000" y="5300662"/>
            <a:ext cx="60960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I</a:t>
            </a:r>
            <a:r>
              <a:rPr lang="en-US" kern="0" dirty="0"/>
              <a:t>n </a:t>
            </a:r>
            <a:r>
              <a:rPr lang="en-US" kern="0" dirty="0"/>
              <a:t>Mexico with my friend Will </a:t>
            </a:r>
            <a:r>
              <a:rPr lang="en-US" kern="0" dirty="0" err="1"/>
              <a:t>Loewen</a:t>
            </a:r>
            <a:r>
              <a:rPr lang="en-US" kern="0" dirty="0"/>
              <a:t> </a:t>
            </a:r>
            <a:r>
              <a:rPr lang="en-US" kern="0" dirty="0"/>
              <a:t>(Nov 2018)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611779205"/>
      </p:ext>
    </p:extLst>
  </p:cSld>
  <p:clrMapOvr>
    <a:masterClrMapping/>
  </p:clrMapOvr>
  <p:transition advClick="0" advTm="10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227C8437-FE84-4D14-825F-819C8B4116DD" descr="435EDB75-96D7-4073-9A3B-E3C8EE99EBE7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05"/>
          <a:stretch/>
        </p:blipFill>
        <p:spPr bwMode="auto">
          <a:xfrm>
            <a:off x="2436538" y="685801"/>
            <a:ext cx="2897462" cy="444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F3663337-6667-4FC8-9E34-5B4A721E24AC" descr="3F5ACDE3-7EFB-4F1E-99C5-89F57D0D1A21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39"/>
          <a:stretch/>
        </p:blipFill>
        <p:spPr bwMode="auto">
          <a:xfrm>
            <a:off x="5972655" y="685801"/>
            <a:ext cx="4050572" cy="444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286000" y="5334001"/>
            <a:ext cx="3352800" cy="33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500" kern="0" dirty="0"/>
              <a:t>Trevor </a:t>
            </a:r>
            <a:r>
              <a:rPr lang="en-US" sz="1500" kern="0" dirty="0"/>
              <a:t>Gates (son), Sonia </a:t>
            </a:r>
            <a:r>
              <a:rPr lang="en-US" sz="1500" kern="0" dirty="0" err="1"/>
              <a:t>Eggerman</a:t>
            </a:r>
            <a:r>
              <a:rPr lang="en-US" sz="1500" kern="0" dirty="0"/>
              <a:t>, </a:t>
            </a:r>
            <a:endParaRPr lang="en-US" sz="1500" kern="0" dirty="0"/>
          </a:p>
          <a:p>
            <a:pPr algn="ctr"/>
            <a:r>
              <a:rPr lang="en-US" sz="1500" kern="0" dirty="0"/>
              <a:t>Atticus </a:t>
            </a:r>
            <a:r>
              <a:rPr lang="en-US" sz="1500" kern="0" dirty="0" err="1"/>
              <a:t>Eggerman</a:t>
            </a:r>
            <a:r>
              <a:rPr lang="en-US" sz="1500" kern="0" dirty="0"/>
              <a:t> Gates, </a:t>
            </a:r>
            <a:r>
              <a:rPr lang="en-US" sz="1500" kern="0" dirty="0"/>
              <a:t>Eleanor (2018)</a:t>
            </a:r>
            <a:endParaRPr lang="en-US" sz="1500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972656" y="5359880"/>
            <a:ext cx="4009545" cy="33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500" kern="0" dirty="0"/>
              <a:t> </a:t>
            </a:r>
            <a:r>
              <a:rPr lang="en-US" sz="1500" kern="0" dirty="0"/>
              <a:t>My </a:t>
            </a:r>
            <a:r>
              <a:rPr lang="en-US" sz="1500" kern="0" dirty="0"/>
              <a:t>Step-son Chad Duncan, Christina Duncan, Kim &amp; Jessie </a:t>
            </a:r>
            <a:r>
              <a:rPr lang="en-US" sz="1500" kern="0" dirty="0"/>
              <a:t>Duncan (2018)</a:t>
            </a:r>
            <a:endParaRPr lang="en-US" sz="1500" kern="0" dirty="0"/>
          </a:p>
        </p:txBody>
      </p:sp>
    </p:spTree>
    <p:extLst>
      <p:ext uri="{BB962C8B-B14F-4D97-AF65-F5344CB8AC3E}">
        <p14:creationId xmlns:p14="http://schemas.microsoft.com/office/powerpoint/2010/main" val="3421673199"/>
      </p:ext>
    </p:extLst>
  </p:cSld>
  <p:clrMapOvr>
    <a:masterClrMapping/>
  </p:clrMapOvr>
  <p:transition advClick="0" advTm="10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143000" y="733122"/>
            <a:ext cx="5257800" cy="5251487"/>
          </a:xfrm>
        </p:spPr>
        <p:txBody>
          <a:bodyPr anchor="ctr"/>
          <a:lstStyle/>
          <a:p>
            <a:pPr algn="ctr"/>
            <a:r>
              <a:rPr lang="en-US" altLang="en-US" sz="4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Invitation to Graduation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04102" y="1120221"/>
            <a:ext cx="5251488" cy="447729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424064307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7009"/>
            <a:ext cx="4038600" cy="914400"/>
          </a:xfrm>
        </p:spPr>
        <p:txBody>
          <a:bodyPr/>
          <a:lstStyle/>
          <a:p>
            <a:pPr algn="ctr"/>
            <a:r>
              <a:rPr lang="en-US" sz="4000" dirty="0"/>
              <a:t>Evelyn (Voigt) Finlayson 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689609"/>
            <a:ext cx="320327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7058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1551317" y="5264988"/>
            <a:ext cx="3445640" cy="381000"/>
          </a:xfrm>
        </p:spPr>
        <p:txBody>
          <a:bodyPr/>
          <a:lstStyle/>
          <a:p>
            <a:pPr algn="ctr"/>
            <a:r>
              <a:rPr lang="en-US" altLang="en-US" sz="16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Michael Allen &amp; Lynne (2014)</a:t>
            </a:r>
          </a:p>
        </p:txBody>
      </p:sp>
      <p:pic>
        <p:nvPicPr>
          <p:cNvPr id="2050" name="81C0C20A-0299-4F01-B7BD-304DAB05D4B1" descr="DBEB4C6C-9B48-4075-A4A8-381A384596EE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08" b="16574"/>
          <a:stretch/>
        </p:blipFill>
        <p:spPr bwMode="auto">
          <a:xfrm>
            <a:off x="1551317" y="973347"/>
            <a:ext cx="3418140" cy="425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0596DDE1-D384-44F2-AB9B-CCBAD63B11F5" descr="245CD270-AAC5-4EC1-8495-4F6C104DD88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74"/>
          <a:stretch/>
        </p:blipFill>
        <p:spPr bwMode="auto">
          <a:xfrm>
            <a:off x="7857412" y="961846"/>
            <a:ext cx="28765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782C7EC6-A8A9-42D6-B77D-7BAA647BA7B7" descr="C00CD867-8B2F-433D-A0D4-6D60D92D7A53@tel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98" t="1776" r="5029"/>
          <a:stretch/>
        </p:blipFill>
        <p:spPr bwMode="auto">
          <a:xfrm>
            <a:off x="5105399" y="973347"/>
            <a:ext cx="2616601" cy="425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 txBox="1">
            <a:spLocks/>
          </p:cNvSpPr>
          <p:nvPr/>
        </p:nvSpPr>
        <p:spPr bwMode="auto">
          <a:xfrm>
            <a:off x="7857412" y="5181600"/>
            <a:ext cx="2876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Lynne doing what she likes best! (2014)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 bwMode="auto">
          <a:xfrm>
            <a:off x="5105400" y="5240546"/>
            <a:ext cx="2590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</a:t>
            </a:r>
            <a:r>
              <a:rPr lang="en-US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ynne (2016)</a:t>
            </a:r>
          </a:p>
        </p:txBody>
      </p:sp>
    </p:spTree>
    <p:extLst>
      <p:ext uri="{BB962C8B-B14F-4D97-AF65-F5344CB8AC3E}">
        <p14:creationId xmlns:p14="http://schemas.microsoft.com/office/powerpoint/2010/main" val="2338717927"/>
      </p:ext>
    </p:extLst>
  </p:cSld>
  <p:clrMapOvr>
    <a:masterClrMapping/>
  </p:clrMapOvr>
  <p:transition advClick="0" advTm="10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6DA63F62-7872-4290-91C7-6B4B698C8CB8" descr="930308F0-68B1-435C-840E-9F3244FD4427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0" t="9163" r="6250" b="4411"/>
          <a:stretch/>
        </p:blipFill>
        <p:spPr bwMode="auto">
          <a:xfrm>
            <a:off x="1447800" y="1455817"/>
            <a:ext cx="4846320" cy="349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D3F3B4A6-523F-436B-A461-5C433D7D5998" descr="D45E6E23-6527-40BF-90A8-6E7C7A08780C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21"/>
          <a:stretch/>
        </p:blipFill>
        <p:spPr bwMode="auto">
          <a:xfrm>
            <a:off x="6400800" y="1459992"/>
            <a:ext cx="4195295" cy="349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5105400"/>
            <a:ext cx="4846320" cy="381000"/>
          </a:xfrm>
        </p:spPr>
        <p:txBody>
          <a:bodyPr/>
          <a:lstStyle/>
          <a:p>
            <a:pPr algn="ctr"/>
            <a:r>
              <a:rPr lang="en-US" altLang="en-US" sz="15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Meg</a:t>
            </a:r>
            <a:r>
              <a:rPr lang="en-US" altLang="en-US" sz="15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Lynne &amp; daughter </a:t>
            </a:r>
            <a:r>
              <a:rPr lang="en-US" altLang="en-US" sz="15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Evelyn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 bwMode="auto">
          <a:xfrm>
            <a:off x="6400800" y="5105400"/>
            <a:ext cx="423269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15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Meg </a:t>
            </a:r>
            <a:r>
              <a:rPr lang="en-US" altLang="en-US" sz="15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&amp; Rob Farrow (Evelyn's daughter &amp; </a:t>
            </a:r>
            <a:r>
              <a:rPr lang="en-US" altLang="en-US" sz="15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husband)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 bwMode="auto">
          <a:xfrm>
            <a:off x="3694626" y="5638800"/>
            <a:ext cx="541234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1600" b="1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316151450"/>
      </p:ext>
    </p:extLst>
  </p:cSld>
  <p:clrMapOvr>
    <a:masterClrMapping/>
  </p:clrMapOvr>
  <p:transition advClick="0" advTm="10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2BCACD2A-2047-4746-B918-4020833A4964" descr="F905E1DE-CBC9-4D44-BA10-4DADB2A6FCBD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73"/>
          <a:stretch/>
        </p:blipFill>
        <p:spPr bwMode="auto">
          <a:xfrm>
            <a:off x="1828800" y="762000"/>
            <a:ext cx="392907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4989C61D-F580-4F80-9FE5-335F49E0E0D3" descr="52C532EE-49F9-4404-B852-639EBC2137E9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189"/>
          <a:stretch/>
        </p:blipFill>
        <p:spPr bwMode="auto">
          <a:xfrm>
            <a:off x="5955102" y="762000"/>
            <a:ext cx="456049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34000"/>
            <a:ext cx="3929070" cy="381000"/>
          </a:xfrm>
        </p:spPr>
        <p:txBody>
          <a:bodyPr/>
          <a:lstStyle/>
          <a:p>
            <a:pPr algn="ctr"/>
            <a:r>
              <a:rPr lang="en-US" altLang="en-US" sz="15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Son </a:t>
            </a:r>
            <a:r>
              <a:rPr lang="en-US" altLang="en-US" sz="15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Rory with children Brodie-Lyn &amp; </a:t>
            </a:r>
            <a:r>
              <a:rPr lang="en-US" altLang="en-US" sz="15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Houston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 bwMode="auto">
          <a:xfrm>
            <a:off x="5955102" y="5334000"/>
            <a:ext cx="456049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5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Lynne, Cole (son) with children Josh &amp; Angela</a:t>
            </a:r>
            <a:endParaRPr lang="en-US" altLang="en-US" sz="15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Text Placeholder 3"/>
          <p:cNvSpPr txBox="1">
            <a:spLocks/>
          </p:cNvSpPr>
          <p:nvPr/>
        </p:nvSpPr>
        <p:spPr bwMode="auto">
          <a:xfrm>
            <a:off x="1524000" y="5715000"/>
            <a:ext cx="868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500" b="1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2017</a:t>
            </a:r>
            <a:endParaRPr lang="en-US" altLang="en-US" sz="1500" b="1" kern="0" dirty="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994334"/>
      </p:ext>
    </p:extLst>
  </p:cSld>
  <p:clrMapOvr>
    <a:masterClrMapping/>
  </p:clrMapOvr>
  <p:transition advClick="0" advTm="10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895" y="2785893"/>
            <a:ext cx="3814713" cy="914400"/>
          </a:xfrm>
        </p:spPr>
        <p:txBody>
          <a:bodyPr/>
          <a:lstStyle/>
          <a:p>
            <a:pPr algn="ctr"/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Nancy (McCutcheon) Fraser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164" y="762001"/>
            <a:ext cx="3443034" cy="496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9832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88" y="5509418"/>
            <a:ext cx="8458200" cy="434182"/>
          </a:xfrm>
        </p:spPr>
        <p:txBody>
          <a:bodyPr anchor="t"/>
          <a:lstStyle/>
          <a:p>
            <a:pPr algn="ctr"/>
            <a:r>
              <a:rPr lang="en-US" dirty="0" smtClean="0"/>
              <a:t>Nancy and Wally (husband) – 2017 </a:t>
            </a:r>
            <a:endParaRPr lang="en-US" dirty="0"/>
          </a:p>
        </p:txBody>
      </p:sp>
      <p:pic>
        <p:nvPicPr>
          <p:cNvPr id="7170" name="B331A194-0852-444B-A3FA-3A56886A7748" descr="9031D054-F8FE-409D-A0C7-4707650C7470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1488" y="93741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15149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1" y="5204618"/>
            <a:ext cx="4678891" cy="434182"/>
          </a:xfrm>
        </p:spPr>
        <p:txBody>
          <a:bodyPr anchor="t"/>
          <a:lstStyle/>
          <a:p>
            <a:pPr algn="ctr"/>
            <a:r>
              <a:rPr lang="en-US" sz="1500" dirty="0"/>
              <a:t>Nancy’s son, Graham, and his wife, Shannon </a:t>
            </a:r>
            <a:br>
              <a:rPr lang="en-US" sz="1500" dirty="0"/>
            </a:br>
            <a:r>
              <a:rPr lang="en-US" sz="1500" dirty="0"/>
              <a:t>at the cabin</a:t>
            </a:r>
            <a:endParaRPr lang="en-US" sz="15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33"/>
          <a:stretch/>
        </p:blipFill>
        <p:spPr>
          <a:xfrm>
            <a:off x="1569510" y="1219200"/>
            <a:ext cx="4678891" cy="3909218"/>
          </a:xfrm>
        </p:spPr>
      </p:pic>
      <p:pic>
        <p:nvPicPr>
          <p:cNvPr id="4" name="Picture Placeholder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09"/>
          <a:stretch/>
        </p:blipFill>
        <p:spPr bwMode="auto">
          <a:xfrm>
            <a:off x="6258906" y="1219200"/>
            <a:ext cx="4409095" cy="390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248401" y="5181600"/>
            <a:ext cx="4554497" cy="43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500" kern="0" dirty="0"/>
              <a:t>Nancy’s grandson, Rowan, </a:t>
            </a:r>
            <a:endParaRPr lang="en-US" sz="1500" kern="0" dirty="0"/>
          </a:p>
          <a:p>
            <a:pPr algn="ctr"/>
            <a:r>
              <a:rPr lang="en-US" sz="1500" kern="0" dirty="0"/>
              <a:t>having </a:t>
            </a:r>
            <a:r>
              <a:rPr lang="en-US" sz="1500" kern="0" dirty="0"/>
              <a:t>fun on rope swing at lake</a:t>
            </a:r>
          </a:p>
        </p:txBody>
      </p:sp>
    </p:spTree>
    <p:extLst>
      <p:ext uri="{BB962C8B-B14F-4D97-AF65-F5344CB8AC3E}">
        <p14:creationId xmlns:p14="http://schemas.microsoft.com/office/powerpoint/2010/main" val="268158917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426015"/>
            <a:ext cx="5105400" cy="434182"/>
          </a:xfrm>
        </p:spPr>
        <p:txBody>
          <a:bodyPr anchor="t"/>
          <a:lstStyle/>
          <a:p>
            <a:pPr algn="ctr"/>
            <a:r>
              <a:rPr lang="en-US" sz="1500" dirty="0"/>
              <a:t>Winter with Nancy’s grandchildren, Rowan and Kiera</a:t>
            </a:r>
            <a:endParaRPr lang="en-US" sz="15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830"/>
          <a:stretch/>
        </p:blipFill>
        <p:spPr>
          <a:xfrm>
            <a:off x="1600200" y="930215"/>
            <a:ext cx="5105400" cy="44958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22"/>
          <a:stretch/>
        </p:blipFill>
        <p:spPr>
          <a:xfrm>
            <a:off x="6821251" y="930215"/>
            <a:ext cx="3830785" cy="448859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748464" y="5638800"/>
            <a:ext cx="3995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500" kern="0" dirty="0"/>
              <a:t>Nancy’s son, Trevor, helping paddle their dock to the lake Dock Party</a:t>
            </a:r>
            <a:endParaRPr lang="en-US" sz="1500" kern="0" dirty="0"/>
          </a:p>
        </p:txBody>
      </p:sp>
    </p:spTree>
    <p:extLst>
      <p:ext uri="{BB962C8B-B14F-4D97-AF65-F5344CB8AC3E}">
        <p14:creationId xmlns:p14="http://schemas.microsoft.com/office/powerpoint/2010/main" val="3996426048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433218"/>
            <a:ext cx="8837612" cy="434182"/>
          </a:xfrm>
        </p:spPr>
        <p:txBody>
          <a:bodyPr anchor="t"/>
          <a:lstStyle/>
          <a:p>
            <a:pPr algn="ctr"/>
            <a:r>
              <a:rPr lang="en-US" dirty="0" smtClean="0"/>
              <a:t>Nancy and her son, Trevor, after he finished running the Mountain Madness Race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9262" y="888602"/>
            <a:ext cx="6059488" cy="4544616"/>
          </a:xfrm>
        </p:spPr>
      </p:pic>
    </p:spTree>
    <p:extLst>
      <p:ext uri="{BB962C8B-B14F-4D97-AF65-F5344CB8AC3E}">
        <p14:creationId xmlns:p14="http://schemas.microsoft.com/office/powerpoint/2010/main" val="27322180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7009"/>
            <a:ext cx="4038600" cy="914400"/>
          </a:xfrm>
        </p:spPr>
        <p:txBody>
          <a:bodyPr/>
          <a:lstStyle/>
          <a:p>
            <a:pPr algn="ctr"/>
            <a:r>
              <a:rPr lang="en-US" sz="4000" dirty="0"/>
              <a:t>Shirley (</a:t>
            </a:r>
            <a:r>
              <a:rPr lang="en-US" sz="4000" dirty="0" err="1"/>
              <a:t>Bartko</a:t>
            </a:r>
            <a:r>
              <a:rPr lang="en-US" sz="4000" dirty="0"/>
              <a:t>) Gilbertson 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46"/>
          <a:stretch/>
        </p:blipFill>
        <p:spPr>
          <a:xfrm>
            <a:off x="6477000" y="769620"/>
            <a:ext cx="3200400" cy="4869181"/>
          </a:xfrm>
        </p:spPr>
      </p:pic>
    </p:spTree>
    <p:extLst>
      <p:ext uri="{BB962C8B-B14F-4D97-AF65-F5344CB8AC3E}">
        <p14:creationId xmlns:p14="http://schemas.microsoft.com/office/powerpoint/2010/main" val="138385907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0"/>
            <a:ext cx="373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8125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4DFBD112-B0B0-4957-B752-CB6DABB11496" descr="580905A1-9D6D-4A40-BC35-1024C67982DA@telus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91" b="-800"/>
          <a:stretch/>
        </p:blipFill>
        <p:spPr bwMode="auto">
          <a:xfrm>
            <a:off x="1600201" y="762000"/>
            <a:ext cx="4294565" cy="468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1CE3C17F-4AC3-46F1-A9D1-BC7ED026F1FC" descr="6EA9C829-B24B-442E-A127-5E21E4990E36@telu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1" y="762000"/>
            <a:ext cx="4648201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524000" y="5224462"/>
            <a:ext cx="91440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Shirley’s 70</a:t>
            </a:r>
            <a:r>
              <a:rPr lang="en-US" kern="0" baseline="30000" dirty="0"/>
              <a:t>th</a:t>
            </a:r>
            <a:r>
              <a:rPr lang="en-US" kern="0" dirty="0"/>
              <a:t> Birthday Celebration (Oct 29/17)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4241366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19438" y="-157927"/>
            <a:ext cx="1363142" cy="178873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CCC79D4E-F39F-48A5-87BA-6F6128D2D8F0" descr="C92DBF80-C9F5-4EC0-BA21-D89FBC327F7C@tel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209" y="838201"/>
            <a:ext cx="4419600" cy="441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8A5556F1-D847-4AD1-A70A-266A90EEB83A" descr="EE90C638-93F6-436B-9F3E-F7F3EA7C779D@telus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7"/>
          <a:stretch/>
        </p:blipFill>
        <p:spPr bwMode="auto">
          <a:xfrm>
            <a:off x="6074818" y="838201"/>
            <a:ext cx="4495800" cy="441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524000" y="5105400"/>
            <a:ext cx="9296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endParaRPr lang="en-US" sz="1700" kern="0" dirty="0"/>
          </a:p>
          <a:p>
            <a:endParaRPr lang="en-US" sz="1700" kern="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24000" y="5105400"/>
            <a:ext cx="91440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Shirley’s 70</a:t>
            </a:r>
            <a:r>
              <a:rPr lang="en-US" kern="0" baseline="30000" dirty="0"/>
              <a:t>th</a:t>
            </a:r>
            <a:r>
              <a:rPr lang="en-US" kern="0" dirty="0"/>
              <a:t> Birthday Celebration (Oct 29/17)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723791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1524000" y="4919662"/>
            <a:ext cx="91440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Shirley’s 70</a:t>
            </a:r>
            <a:r>
              <a:rPr lang="en-US" kern="0" baseline="30000" dirty="0"/>
              <a:t>th</a:t>
            </a:r>
            <a:r>
              <a:rPr lang="en-US" kern="0" dirty="0"/>
              <a:t> Birthday Celebration with Korean friend April Cho &amp; family (Oct 29/17)</a:t>
            </a:r>
            <a:endParaRPr lang="en-US" kern="0" dirty="0"/>
          </a:p>
        </p:txBody>
      </p:sp>
      <p:pic>
        <p:nvPicPr>
          <p:cNvPr id="3075" name="9298DB3E-D145-4875-8877-CA464F316138" descr="F6DFD46A-5888-4389-8AC1-EAA7797B156A@telus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0" r="3182"/>
          <a:stretch/>
        </p:blipFill>
        <p:spPr bwMode="auto">
          <a:xfrm>
            <a:off x="1600200" y="1159006"/>
            <a:ext cx="4473894" cy="361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EE9FE58B-DC61-4E66-95CE-8D805A9B825D" descr="0774A181-EDE8-4827-A0EB-90CF68885176@telus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69" t="8455" r="12019"/>
          <a:stretch/>
        </p:blipFill>
        <p:spPr bwMode="auto">
          <a:xfrm>
            <a:off x="6172200" y="1173194"/>
            <a:ext cx="4343400" cy="362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81661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FF3D2D48-CAB3-4B9F-8CD2-44ABA0BFCC0A" descr="B0993A4C-3A27-4370-9C2C-D897DF297A2B@telus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90"/>
          <a:stretch/>
        </p:blipFill>
        <p:spPr bwMode="auto">
          <a:xfrm>
            <a:off x="3962400" y="838201"/>
            <a:ext cx="4495800" cy="434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886200" y="5072062"/>
            <a:ext cx="45720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Shirley’s Picture Wall of Memories (2018)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3972985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62523"/>
            <a:ext cx="4038600" cy="914400"/>
          </a:xfrm>
        </p:spPr>
        <p:txBody>
          <a:bodyPr/>
          <a:lstStyle/>
          <a:p>
            <a:pPr algn="ctr"/>
            <a:r>
              <a:rPr lang="en-US" sz="4000" dirty="0"/>
              <a:t>Edith (Johnson) May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9800" y="685801"/>
            <a:ext cx="3533984" cy="506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0358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1213" y="5083969"/>
            <a:ext cx="5486400" cy="566738"/>
          </a:xfrm>
        </p:spPr>
        <p:txBody>
          <a:bodyPr/>
          <a:lstStyle/>
          <a:p>
            <a:pPr algn="ctr"/>
            <a:r>
              <a:rPr lang="en-US" dirty="0" smtClean="0"/>
              <a:t>Edie and Aron (2017)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" r="937"/>
          <a:stretch>
            <a:fillRect/>
          </a:stretch>
        </p:blipFill>
        <p:spPr>
          <a:xfrm>
            <a:off x="3107702" y="790734"/>
            <a:ext cx="5754688" cy="4316016"/>
          </a:xfrm>
        </p:spPr>
      </p:pic>
    </p:spTree>
    <p:extLst>
      <p:ext uri="{BB962C8B-B14F-4D97-AF65-F5344CB8AC3E}">
        <p14:creationId xmlns:p14="http://schemas.microsoft.com/office/powerpoint/2010/main" val="384472884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5083969"/>
            <a:ext cx="5486400" cy="566738"/>
          </a:xfrm>
        </p:spPr>
        <p:txBody>
          <a:bodyPr/>
          <a:lstStyle/>
          <a:p>
            <a:pPr algn="ctr"/>
            <a:r>
              <a:rPr lang="en-US" dirty="0" smtClean="0"/>
              <a:t>Darren (son) and Teresa (his wife) – 2017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415"/>
          <a:stretch/>
        </p:blipFill>
        <p:spPr>
          <a:xfrm>
            <a:off x="3200400" y="762001"/>
            <a:ext cx="5486400" cy="4495799"/>
          </a:xfrm>
        </p:spPr>
      </p:pic>
    </p:spTree>
    <p:extLst>
      <p:ext uri="{BB962C8B-B14F-4D97-AF65-F5344CB8AC3E}">
        <p14:creationId xmlns:p14="http://schemas.microsoft.com/office/powerpoint/2010/main" val="323763314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1213" y="5083969"/>
            <a:ext cx="5486400" cy="566738"/>
          </a:xfrm>
        </p:spPr>
        <p:txBody>
          <a:bodyPr/>
          <a:lstStyle/>
          <a:p>
            <a:pPr algn="ctr"/>
            <a:r>
              <a:rPr lang="en-US" dirty="0" smtClean="0"/>
              <a:t>Trinity (15 yr.) &amp; Terra (17 yr.) </a:t>
            </a:r>
            <a:r>
              <a:rPr lang="en-US" dirty="0" err="1" smtClean="0"/>
              <a:t>Darcia’s</a:t>
            </a:r>
            <a:r>
              <a:rPr lang="en-US" dirty="0" smtClean="0"/>
              <a:t> Daughters; </a:t>
            </a:r>
            <a:r>
              <a:rPr lang="en-US" dirty="0" err="1" smtClean="0"/>
              <a:t>Darcia</a:t>
            </a:r>
            <a:r>
              <a:rPr lang="en-US" dirty="0" smtClean="0"/>
              <a:t> (Daughter) &amp; Wayne (Husband)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r="12500"/>
          <a:stretch>
            <a:fillRect/>
          </a:stretch>
        </p:blipFill>
        <p:spPr>
          <a:xfrm>
            <a:off x="3339854" y="83820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223512795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1213" y="5083969"/>
            <a:ext cx="5486400" cy="566738"/>
          </a:xfrm>
        </p:spPr>
        <p:txBody>
          <a:bodyPr/>
          <a:lstStyle/>
          <a:p>
            <a:pPr algn="ctr"/>
            <a:r>
              <a:rPr lang="en-US" dirty="0" smtClean="0"/>
              <a:t>Aron’s daughter, Susan, with husband, Jay, and Daughter, Marlow (8 yr.)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21" r="5521"/>
          <a:stretch>
            <a:fillRect/>
          </a:stretch>
        </p:blipFill>
        <p:spPr>
          <a:xfrm>
            <a:off x="3360279" y="786660"/>
            <a:ext cx="5555121" cy="4166341"/>
          </a:xfrm>
        </p:spPr>
      </p:pic>
    </p:spTree>
    <p:extLst>
      <p:ext uri="{BB962C8B-B14F-4D97-AF65-F5344CB8AC3E}">
        <p14:creationId xmlns:p14="http://schemas.microsoft.com/office/powerpoint/2010/main" val="93467381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895600"/>
            <a:ext cx="4191000" cy="914400"/>
          </a:xfrm>
        </p:spPr>
        <p:txBody>
          <a:bodyPr/>
          <a:lstStyle/>
          <a:p>
            <a:pPr algn="ctr"/>
            <a:r>
              <a:rPr lang="en-US" sz="4000" dirty="0"/>
              <a:t>Pat (</a:t>
            </a:r>
            <a:r>
              <a:rPr lang="en-US" sz="4000" dirty="0" err="1"/>
              <a:t>Ewanchuk</a:t>
            </a:r>
            <a:r>
              <a:rPr lang="en-US" sz="4000" dirty="0"/>
              <a:t>) </a:t>
            </a:r>
            <a:r>
              <a:rPr lang="en-US" sz="4000" dirty="0" err="1"/>
              <a:t>Halko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3600" y="762000"/>
            <a:ext cx="366362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5881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85600"/>
            <a:ext cx="4038600" cy="914400"/>
          </a:xfrm>
        </p:spPr>
        <p:txBody>
          <a:bodyPr/>
          <a:lstStyle/>
          <a:p>
            <a:pPr algn="ctr"/>
            <a:r>
              <a:rPr lang="en-US" sz="4000" dirty="0"/>
              <a:t>Ann (</a:t>
            </a:r>
            <a:r>
              <a:rPr lang="en-US" sz="4000" dirty="0" err="1"/>
              <a:t>Sherrick</a:t>
            </a:r>
            <a:r>
              <a:rPr lang="en-US" sz="4000" dirty="0"/>
              <a:t>) </a:t>
            </a:r>
            <a:r>
              <a:rPr lang="en-US" sz="4000" dirty="0" err="1"/>
              <a:t>Barnsley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2200" y="762001"/>
            <a:ext cx="3227300" cy="49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390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88" y="5257800"/>
            <a:ext cx="8458200" cy="434182"/>
          </a:xfrm>
        </p:spPr>
        <p:txBody>
          <a:bodyPr anchor="t"/>
          <a:lstStyle/>
          <a:p>
            <a:pPr algn="ctr"/>
            <a:r>
              <a:rPr lang="en-US" dirty="0" smtClean="0"/>
              <a:t>Pat’s granddaughters Sophia &amp; Rachael (Dec/17)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10242" name="0A106971-1DD8-4565-BAE9-DEC2B5F2AA98" descr="AFD650B4-1A40-4C48-B98E-AB70DD37FCD2@telu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1947" y="711239"/>
            <a:ext cx="6415082" cy="45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71352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17DC4B24-4E59-4402-AD97-39E5AE3B2988" descr="6A8A7896-58E2-4AB4-888B-B62A1BE4558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"/>
          <a:stretch/>
        </p:blipFill>
        <p:spPr bwMode="auto">
          <a:xfrm>
            <a:off x="1725593" y="685800"/>
            <a:ext cx="347240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86A632A7-2C1F-4AD4-9FE2-ACC0EC861F61" descr="C502C6BF-AEE7-40CC-9B5D-97A120F82DE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1" t="4999" r="4999"/>
          <a:stretch/>
        </p:blipFill>
        <p:spPr bwMode="auto">
          <a:xfrm>
            <a:off x="5257800" y="685800"/>
            <a:ext cx="533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25592" y="5029200"/>
            <a:ext cx="3472405" cy="434182"/>
          </a:xfrm>
        </p:spPr>
        <p:txBody>
          <a:bodyPr anchor="t"/>
          <a:lstStyle/>
          <a:p>
            <a:pPr algn="ctr"/>
            <a:r>
              <a:rPr lang="fi-FI" dirty="0" smtClean="0"/>
              <a:t>Roman</a:t>
            </a:r>
            <a:r>
              <a:rPr lang="fi-FI" dirty="0"/>
              <a:t>, Alison, Melanie, Kristen, Jayden, </a:t>
            </a:r>
            <a:r>
              <a:rPr lang="fi-FI" dirty="0" smtClean="0"/>
              <a:t>Jacob (2018)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257800" y="5034951"/>
            <a:ext cx="5334001" cy="43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fi-FI" kern="0" dirty="0"/>
              <a:t>Justin </a:t>
            </a:r>
            <a:r>
              <a:rPr lang="fi-FI" kern="0" dirty="0"/>
              <a:t>17, Sherene &amp; Steven (2nd son), </a:t>
            </a:r>
            <a:r>
              <a:rPr lang="fi-FI" kern="0" dirty="0"/>
              <a:t>Devin 19 (2018)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374320057"/>
      </p:ext>
    </p:extLst>
  </p:cSld>
  <p:clrMapOvr>
    <a:masterClrMapping/>
  </p:clrMapOvr>
  <p:transition advClick="0" advTm="10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F585D2B0-8C0A-463D-B413-394E44822457" descr="0DB8BCF6-A6FA-41A3-BCEE-8BB8AC6C64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6858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0" y="5249174"/>
            <a:ext cx="9144000" cy="434182"/>
          </a:xfrm>
        </p:spPr>
        <p:txBody>
          <a:bodyPr anchor="t"/>
          <a:lstStyle/>
          <a:p>
            <a:pPr algn="ctr"/>
            <a:r>
              <a:rPr lang="en-US" dirty="0" smtClean="0"/>
              <a:t>Sophia </a:t>
            </a:r>
            <a:r>
              <a:rPr lang="en-US" dirty="0"/>
              <a:t>13, Rachel 11 &amp; Roxanne (daughter holding cousin</a:t>
            </a:r>
            <a:r>
              <a:rPr lang="en-US" dirty="0" smtClean="0"/>
              <a:t>) –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97294"/>
      </p:ext>
    </p:extLst>
  </p:cSld>
  <p:clrMapOvr>
    <a:masterClrMapping/>
  </p:clrMapOvr>
  <p:transition advClick="0" advTm="10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713" y="2802731"/>
            <a:ext cx="3814713" cy="914400"/>
          </a:xfrm>
        </p:spPr>
        <p:txBody>
          <a:bodyPr/>
          <a:lstStyle/>
          <a:p>
            <a:pPr algn="ctr"/>
            <a:r>
              <a:rPr lang="en-US" sz="4000" dirty="0"/>
              <a:t>Darlene (Tindall) </a:t>
            </a:r>
            <a:r>
              <a:rPr lang="en-US" sz="4000" dirty="0" err="1"/>
              <a:t>Heald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762000"/>
            <a:ext cx="3390354" cy="499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72228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637" y="2986881"/>
            <a:ext cx="2900313" cy="914400"/>
          </a:xfrm>
        </p:spPr>
        <p:txBody>
          <a:bodyPr/>
          <a:lstStyle/>
          <a:p>
            <a:pPr algn="ctr"/>
            <a:r>
              <a:rPr lang="en-US" sz="4000" dirty="0"/>
              <a:t>Darlene (Tindall) </a:t>
            </a:r>
            <a:r>
              <a:rPr lang="en-US" sz="4000" dirty="0" err="1"/>
              <a:t>Heald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1" y="838201"/>
            <a:ext cx="5357301" cy="485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7306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673" y="5365002"/>
            <a:ext cx="8837612" cy="349998"/>
          </a:xfrm>
        </p:spPr>
        <p:txBody>
          <a:bodyPr anchor="t"/>
          <a:lstStyle/>
          <a:p>
            <a:pPr algn="ctr"/>
            <a:r>
              <a:rPr lang="en-US" dirty="0" smtClean="0"/>
              <a:t>Darlene &amp; Gavin </a:t>
            </a:r>
            <a:r>
              <a:rPr lang="en-US" dirty="0" err="1" smtClean="0"/>
              <a:t>Heald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679" y="762000"/>
            <a:ext cx="6705600" cy="450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0060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5040066"/>
            <a:ext cx="8998285" cy="349998"/>
          </a:xfrm>
        </p:spPr>
        <p:txBody>
          <a:bodyPr anchor="t"/>
          <a:lstStyle/>
          <a:p>
            <a:pPr algn="ctr"/>
            <a:r>
              <a:rPr lang="en-US" dirty="0" smtClean="0"/>
              <a:t>Darlene’s daughter, Kiri &amp; her husband, Simon; Children </a:t>
            </a:r>
            <a:r>
              <a:rPr lang="en-US" dirty="0" err="1" smtClean="0"/>
              <a:t>Kaian</a:t>
            </a:r>
            <a:r>
              <a:rPr lang="en-US" dirty="0" smtClean="0"/>
              <a:t> &amp; </a:t>
            </a:r>
            <a:r>
              <a:rPr lang="en-US" dirty="0" err="1" smtClean="0"/>
              <a:t>Siana</a:t>
            </a:r>
            <a:r>
              <a:rPr lang="en-US" dirty="0" smtClean="0"/>
              <a:t> –</a:t>
            </a:r>
            <a:br>
              <a:rPr lang="en-US" dirty="0" smtClean="0"/>
            </a:br>
            <a:r>
              <a:rPr lang="en-US" dirty="0" smtClean="0"/>
              <a:t> Cambodia 2018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3479" y="5650707"/>
            <a:ext cx="5486400" cy="804862"/>
          </a:xfrm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059" y="731297"/>
            <a:ext cx="6660166" cy="43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8280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504" y="5315819"/>
            <a:ext cx="8998285" cy="349998"/>
          </a:xfrm>
        </p:spPr>
        <p:txBody>
          <a:bodyPr anchor="t"/>
          <a:lstStyle/>
          <a:p>
            <a:pPr algn="ctr"/>
            <a:r>
              <a:rPr lang="en-US" dirty="0" smtClean="0"/>
              <a:t>Grandpa Gavin and </a:t>
            </a:r>
            <a:r>
              <a:rPr lang="en-US" dirty="0" err="1" smtClean="0"/>
              <a:t>Kaian</a:t>
            </a:r>
            <a:r>
              <a:rPr lang="en-US" dirty="0" smtClean="0"/>
              <a:t> &amp; </a:t>
            </a:r>
            <a:r>
              <a:rPr lang="en-US" dirty="0" err="1" smtClean="0"/>
              <a:t>Siana</a:t>
            </a:r>
            <a:r>
              <a:rPr lang="en-US" dirty="0" smtClean="0"/>
              <a:t> (Darlene’s dog, Koko) – 2017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3479" y="5650707"/>
            <a:ext cx="5486400" cy="804862"/>
          </a:xfrm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766879"/>
            <a:ext cx="4953000" cy="45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63578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148262"/>
            <a:ext cx="9144000" cy="566738"/>
          </a:xfrm>
        </p:spPr>
        <p:txBody>
          <a:bodyPr/>
          <a:lstStyle/>
          <a:p>
            <a:pPr algn="ctr"/>
            <a:r>
              <a:rPr lang="en-CA" dirty="0" smtClean="0"/>
              <a:t>Kiri </a:t>
            </a:r>
            <a:r>
              <a:rPr lang="en-CA" dirty="0" err="1" smtClean="0"/>
              <a:t>Heald</a:t>
            </a:r>
            <a:r>
              <a:rPr lang="en-CA" dirty="0" smtClean="0"/>
              <a:t> with Simon, </a:t>
            </a:r>
            <a:r>
              <a:rPr lang="en-CA" dirty="0" err="1" smtClean="0"/>
              <a:t>Kaian</a:t>
            </a:r>
            <a:r>
              <a:rPr lang="en-CA" dirty="0" smtClean="0"/>
              <a:t> &amp; </a:t>
            </a:r>
            <a:r>
              <a:rPr lang="en-CA" dirty="0" err="1" smtClean="0"/>
              <a:t>Siana</a:t>
            </a:r>
            <a:r>
              <a:rPr lang="en-CA" dirty="0" smtClean="0"/>
              <a:t> in Phnom, Penh. (Easter 2018)</a:t>
            </a:r>
            <a:endParaRPr lang="en-US" dirty="0"/>
          </a:p>
        </p:txBody>
      </p:sp>
      <p:pic>
        <p:nvPicPr>
          <p:cNvPr id="1028" name="F6EA66AF-1C71-4DBD-BCA0-7F81B0C705D3" descr="CA4219A9-2FA1-4E59-B01C-BD66CAE488B2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745" y="790112"/>
            <a:ext cx="3577120" cy="446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489721"/>
      </p:ext>
    </p:extLst>
  </p:cSld>
  <p:clrMapOvr>
    <a:masterClrMapping/>
  </p:clrMapOvr>
  <p:transition advClick="0" advTm="10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7175" y="5148262"/>
            <a:ext cx="9140825" cy="566738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 smtClean="0"/>
              <a:t>Their </a:t>
            </a:r>
            <a:r>
              <a:rPr lang="en-US" dirty="0"/>
              <a:t>Canadian Heritage </a:t>
            </a:r>
            <a:r>
              <a:rPr lang="en-US" dirty="0" smtClean="0"/>
              <a:t>– Louis </a:t>
            </a:r>
            <a:r>
              <a:rPr lang="en-US" dirty="0"/>
              <a:t>Tindall </a:t>
            </a:r>
            <a:r>
              <a:rPr lang="en-US" dirty="0" smtClean="0"/>
              <a:t>Homestead – June 2017 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05001" y="1424138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1" name="CCB286EE-2257-4210-87E3-D99C7B44F18A" descr="cid:FF661C5A-947C-4AF9-9D72-BB323B6FA023@telus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9600" y="762000"/>
            <a:ext cx="5994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318156"/>
      </p:ext>
    </p:extLst>
  </p:cSld>
  <p:clrMapOvr>
    <a:masterClrMapping/>
  </p:clrMapOvr>
  <p:transition advClick="0" advTm="10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3601" y="762001"/>
            <a:ext cx="3772057" cy="490940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1" y="1828800"/>
            <a:ext cx="3008313" cy="26670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Richard &amp; Ann </a:t>
            </a:r>
            <a:r>
              <a:rPr lang="en-US" sz="4000" b="1" dirty="0" err="1">
                <a:solidFill>
                  <a:schemeClr val="accent4">
                    <a:lumMod val="50000"/>
                    <a:lumOff val="50000"/>
                  </a:schemeClr>
                </a:solidFill>
              </a:rPr>
              <a:t>Barnsley</a:t>
            </a:r>
            <a:r>
              <a:rPr 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 on the slopes!</a:t>
            </a:r>
            <a:endParaRPr lang="en-US" sz="40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0238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410200"/>
            <a:ext cx="9144000" cy="533400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One </a:t>
            </a:r>
            <a:r>
              <a:rPr lang="en-US" dirty="0"/>
              <a:t>last ride on </a:t>
            </a:r>
            <a:r>
              <a:rPr lang="en-US" dirty="0" smtClean="0"/>
              <a:t>King. (Sept 2017)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074" name="0114CB2B-60DF-458A-BDF1-00809D313449" descr="0573D8A6-969D-405D-9719-0D4B27B329E1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450" y="685800"/>
            <a:ext cx="340995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114398"/>
      </p:ext>
    </p:extLst>
  </p:cSld>
  <p:clrMapOvr>
    <a:masterClrMapping/>
  </p:clrMapOvr>
  <p:transition advClick="0" advTm="10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072062"/>
            <a:ext cx="9144000" cy="566738"/>
          </a:xfrm>
        </p:spPr>
        <p:txBody>
          <a:bodyPr/>
          <a:lstStyle/>
          <a:p>
            <a:pPr algn="ctr"/>
            <a:r>
              <a:rPr lang="en-US" dirty="0" smtClean="0"/>
              <a:t>Tala </a:t>
            </a:r>
            <a:r>
              <a:rPr lang="en-US" dirty="0" err="1"/>
              <a:t>Heald</a:t>
            </a:r>
            <a:r>
              <a:rPr lang="en-US" dirty="0"/>
              <a:t> in the Hat</a:t>
            </a:r>
            <a:r>
              <a:rPr lang="en-US" dirty="0" smtClean="0"/>
              <a:t>. (April 2018)</a:t>
            </a:r>
            <a:endParaRPr lang="en-US" dirty="0"/>
          </a:p>
        </p:txBody>
      </p:sp>
      <p:pic>
        <p:nvPicPr>
          <p:cNvPr id="4098" name="350031C6-B03B-4CFC-BC26-4245CC741EBB" descr="C2FF90B2-E1B6-4E22-B1B8-5738F2E61E64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762000"/>
            <a:ext cx="32766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200457"/>
      </p:ext>
    </p:extLst>
  </p:cSld>
  <p:clrMapOvr>
    <a:masterClrMapping/>
  </p:clrMapOvr>
  <p:transition advClick="0" advTm="10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72062"/>
            <a:ext cx="5486400" cy="566738"/>
          </a:xfrm>
        </p:spPr>
        <p:txBody>
          <a:bodyPr/>
          <a:lstStyle/>
          <a:p>
            <a:pPr algn="ctr"/>
            <a:r>
              <a:rPr lang="en-US" sz="1800" dirty="0"/>
              <a:t>Tala </a:t>
            </a:r>
            <a:r>
              <a:rPr lang="en-US" sz="1800" dirty="0" err="1"/>
              <a:t>Heald</a:t>
            </a:r>
            <a:r>
              <a:rPr lang="en-US" sz="1800" dirty="0"/>
              <a:t> &amp; Scott Williams in </a:t>
            </a:r>
            <a:r>
              <a:rPr lang="en-US" sz="1800" dirty="0"/>
              <a:t>Paris (2017) </a:t>
            </a:r>
            <a:endParaRPr lang="en-US" sz="1800" dirty="0"/>
          </a:p>
        </p:txBody>
      </p:sp>
      <p:pic>
        <p:nvPicPr>
          <p:cNvPr id="5122" name="EBA5D359-8A91-4F11-B301-333FE92B8FBF" descr="D8D5E5A9427F1B4E9CA44A431017F973@sct-15-20-156-4-msonline-outlook-c5bf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498601" y="1244603"/>
            <a:ext cx="4470399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990CFB04-C055-4F15-BF65-B96B3AFBBDB2" descr="ECCA1C496FAF264287B67F7AF706579E@sct-15-20-156-4-msonline-outlook-c5bf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1" y="1219200"/>
            <a:ext cx="465899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410200" y="4648200"/>
            <a:ext cx="5486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800" kern="0" dirty="0"/>
              <a:t> </a:t>
            </a:r>
            <a:r>
              <a:rPr lang="en-US" sz="1800" kern="0" dirty="0"/>
              <a:t>Tala </a:t>
            </a:r>
            <a:r>
              <a:rPr lang="en-US" sz="1800" kern="0" dirty="0" err="1"/>
              <a:t>Heald</a:t>
            </a:r>
            <a:r>
              <a:rPr lang="en-US" sz="1800" kern="0" dirty="0"/>
              <a:t> and Scott Williams in </a:t>
            </a:r>
            <a:r>
              <a:rPr lang="en-US" sz="1800" kern="0" dirty="0"/>
              <a:t>Iceland (2016)</a:t>
            </a: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2695549355"/>
      </p:ext>
    </p:extLst>
  </p:cSld>
  <p:clrMapOvr>
    <a:masterClrMapping/>
  </p:clrMapOvr>
  <p:transition advClick="0" advTm="10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7009"/>
            <a:ext cx="4038600" cy="914400"/>
          </a:xfrm>
        </p:spPr>
        <p:txBody>
          <a:bodyPr/>
          <a:lstStyle/>
          <a:p>
            <a:pPr algn="ctr"/>
            <a:r>
              <a:rPr lang="en-US" sz="4000" dirty="0"/>
              <a:t>Thelma (</a:t>
            </a:r>
            <a:r>
              <a:rPr lang="en-US" sz="4000" dirty="0" err="1"/>
              <a:t>Moskal</a:t>
            </a:r>
            <a:r>
              <a:rPr lang="en-US" sz="4000" dirty="0"/>
              <a:t>) </a:t>
            </a:r>
            <a:r>
              <a:rPr lang="en-US" sz="4000" dirty="0" err="1"/>
              <a:t>Inkson</a:t>
            </a:r>
            <a:r>
              <a:rPr lang="en-US" sz="4000" dirty="0"/>
              <a:t> </a:t>
            </a:r>
            <a:endParaRPr lang="en-US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680187"/>
            <a:ext cx="3200400" cy="5007881"/>
          </a:xfrm>
        </p:spPr>
      </p:pic>
    </p:spTree>
    <p:extLst>
      <p:ext uri="{BB962C8B-B14F-4D97-AF65-F5344CB8AC3E}">
        <p14:creationId xmlns:p14="http://schemas.microsoft.com/office/powerpoint/2010/main" val="1679001738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4B92F65E-978D-4713-B4DF-B9716377B5FD" descr="359C88DD-A81B-459F-85E6-04DD11F8A0BA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39"/>
          <a:stretch/>
        </p:blipFill>
        <p:spPr bwMode="auto">
          <a:xfrm>
            <a:off x="3124200" y="685800"/>
            <a:ext cx="6096000" cy="458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3124200" y="5257800"/>
            <a:ext cx="609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15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Alan </a:t>
            </a:r>
            <a:r>
              <a:rPr lang="en-US" altLang="en-US" sz="15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&amp; Thelma with </a:t>
            </a:r>
            <a:r>
              <a:rPr lang="en-US" altLang="en-US" sz="15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grandkids </a:t>
            </a:r>
            <a:br>
              <a:rPr lang="en-US" altLang="en-US" sz="15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15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Pascal, Cooper</a:t>
            </a:r>
            <a:r>
              <a:rPr lang="en-US" altLang="en-US" sz="15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Marc Andre, Carter, Lynden, </a:t>
            </a:r>
            <a:r>
              <a:rPr lang="en-US" altLang="en-US" sz="15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Story (Dec 24, 2016)</a:t>
            </a:r>
          </a:p>
        </p:txBody>
      </p:sp>
    </p:spTree>
    <p:extLst>
      <p:ext uri="{BB962C8B-B14F-4D97-AF65-F5344CB8AC3E}">
        <p14:creationId xmlns:p14="http://schemas.microsoft.com/office/powerpoint/2010/main" val="422014055"/>
      </p:ext>
    </p:extLst>
  </p:cSld>
  <p:clrMapOvr>
    <a:masterClrMapping/>
  </p:clrMapOvr>
  <p:transition advClick="0" advTm="10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81A11893-7E1E-4D38-BBB8-AFF7EC376043" descr="2BE5E33A-F15C-4811-AAFD-FB09F2ADB4F0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500"/>
          <a:stretch/>
        </p:blipFill>
        <p:spPr bwMode="auto">
          <a:xfrm>
            <a:off x="1600200" y="685800"/>
            <a:ext cx="411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BD878BE0-5AD9-40BB-ABB4-A979261A0D01" descr="39D492C0-5C16-453F-9918-3352A21ACC05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0" r="10000"/>
          <a:stretch/>
        </p:blipFill>
        <p:spPr bwMode="auto">
          <a:xfrm>
            <a:off x="5736566" y="1190626"/>
            <a:ext cx="48768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600200" y="5334000"/>
            <a:ext cx="4114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pt-BR" sz="1600" kern="0" dirty="0"/>
              <a:t>Alan </a:t>
            </a:r>
            <a:r>
              <a:rPr lang="pt-BR" sz="1600" kern="0" dirty="0"/>
              <a:t>Lister &amp; Thelma Algarve, </a:t>
            </a:r>
            <a:r>
              <a:rPr lang="pt-BR" sz="1600" kern="0" dirty="0"/>
              <a:t>Portugal (2017) </a:t>
            </a:r>
            <a:endParaRPr lang="en-US" sz="1600" kern="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6566" y="5351253"/>
            <a:ext cx="4876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pt-BR" sz="1600" kern="0" dirty="0"/>
              <a:t>Thelma </a:t>
            </a:r>
            <a:r>
              <a:rPr lang="pt-BR" sz="1600" kern="0" dirty="0"/>
              <a:t>&amp; Alan Confederation Trail, PEI (</a:t>
            </a:r>
            <a:r>
              <a:rPr lang="pt-BR" sz="1600" kern="0" dirty="0"/>
              <a:t>2018) </a:t>
            </a: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2169223223"/>
      </p:ext>
    </p:extLst>
  </p:cSld>
  <p:clrMapOvr>
    <a:masterClrMapping/>
  </p:clrMapOvr>
  <p:transition advClick="0" advTm="1000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FF9DFD98-65A1-4C95-A670-D0472FF77ADE" descr="A4A15550-150D-4F07-8849-B52210ED8328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96" r="12001"/>
          <a:stretch/>
        </p:blipFill>
        <p:spPr bwMode="auto">
          <a:xfrm>
            <a:off x="1524000" y="1066801"/>
            <a:ext cx="4114800" cy="381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F22D6FCC-5E74-4664-9E75-66F0EE6D61C3" descr="3D5DE114-6B04-49CB-B188-6D1651BC0C58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00"/>
          <a:stretch/>
        </p:blipFill>
        <p:spPr bwMode="auto">
          <a:xfrm>
            <a:off x="5667744" y="1066800"/>
            <a:ext cx="5000257" cy="381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524001" y="5148262"/>
            <a:ext cx="4114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400" kern="0" dirty="0"/>
              <a:t>Christmas (2017)</a:t>
            </a:r>
          </a:p>
          <a:p>
            <a:pPr algn="ctr"/>
            <a:r>
              <a:rPr lang="en-US" sz="1400" kern="0" dirty="0"/>
              <a:t>Lynden</a:t>
            </a:r>
            <a:r>
              <a:rPr lang="en-US" sz="1400" kern="0" dirty="0"/>
              <a:t>, Troy, Diana, Story </a:t>
            </a:r>
            <a:r>
              <a:rPr lang="en-US" sz="1400" kern="0" dirty="0" err="1"/>
              <a:t>Moskal</a:t>
            </a:r>
            <a:r>
              <a:rPr lang="en-US" sz="1400" kern="0" dirty="0"/>
              <a:t> </a:t>
            </a:r>
            <a:endParaRPr lang="en-US" sz="1400" kern="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667744" y="5148262"/>
            <a:ext cx="498731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pt-BR" sz="1400" kern="0" dirty="0"/>
              <a:t>Christmas (2018)</a:t>
            </a:r>
          </a:p>
          <a:p>
            <a:pPr algn="ctr"/>
            <a:r>
              <a:rPr lang="pt-BR" sz="1400" kern="0" dirty="0"/>
              <a:t>P</a:t>
            </a:r>
            <a:r>
              <a:rPr lang="pt-BR" sz="1400" kern="0" dirty="0"/>
              <a:t>ascal</a:t>
            </a:r>
            <a:r>
              <a:rPr lang="pt-BR" sz="1400" kern="0" dirty="0"/>
              <a:t>, Pierre, Tanya (M), Marc-Andre </a:t>
            </a:r>
            <a:r>
              <a:rPr lang="pt-BR" sz="1400" kern="0" dirty="0"/>
              <a:t>Hebert </a:t>
            </a: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1060750536"/>
      </p:ext>
    </p:extLst>
  </p:cSld>
  <p:clrMapOvr>
    <a:masterClrMapping/>
  </p:clrMapOvr>
  <p:transition advClick="0" advTm="10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795C661F-9664-4DD5-A2A3-41026050B3A5" descr="422E46B7-D49D-4836-B599-FF54086DD47A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762001"/>
            <a:ext cx="6096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2971800" y="5181600"/>
            <a:ext cx="6096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800" kern="0" dirty="0"/>
              <a:t>Christmas (2018)</a:t>
            </a:r>
          </a:p>
          <a:p>
            <a:pPr algn="ctr"/>
            <a:r>
              <a:rPr lang="en-US" sz="1800" kern="0" dirty="0"/>
              <a:t>Cooper, Lianne (L), Larry, Carter Frank </a:t>
            </a:r>
          </a:p>
        </p:txBody>
      </p:sp>
    </p:spTree>
    <p:extLst>
      <p:ext uri="{BB962C8B-B14F-4D97-AF65-F5344CB8AC3E}">
        <p14:creationId xmlns:p14="http://schemas.microsoft.com/office/powerpoint/2010/main" val="2926271741"/>
      </p:ext>
    </p:extLst>
  </p:cSld>
  <p:clrMapOvr>
    <a:masterClrMapping/>
  </p:clrMapOvr>
  <p:transition advClick="0" advTm="1000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7086" y="2793521"/>
            <a:ext cx="3814713" cy="914400"/>
          </a:xfrm>
        </p:spPr>
        <p:txBody>
          <a:bodyPr/>
          <a:lstStyle/>
          <a:p>
            <a:pPr algn="ctr"/>
            <a:r>
              <a:rPr lang="en-US" sz="4000" dirty="0"/>
              <a:t>Linda (</a:t>
            </a:r>
            <a:r>
              <a:rPr lang="en-US" sz="4000" dirty="0" err="1"/>
              <a:t>Sletto</a:t>
            </a:r>
            <a:r>
              <a:rPr lang="en-US" sz="4000" dirty="0"/>
              <a:t>) </a:t>
            </a:r>
            <a:r>
              <a:rPr lang="en-US" sz="4000" dirty="0" err="1"/>
              <a:t>Jarock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083" y="762001"/>
            <a:ext cx="3181276" cy="4898963"/>
          </a:xfrm>
        </p:spPr>
      </p:pic>
    </p:spTree>
    <p:extLst>
      <p:ext uri="{BB962C8B-B14F-4D97-AF65-F5344CB8AC3E}">
        <p14:creationId xmlns:p14="http://schemas.microsoft.com/office/powerpoint/2010/main" val="287486489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430C1F23-5142-48C1-A2BA-0C6FF9861EB2" descr="8AFE4D8D-D630-4EA3-B4FC-64BF6E9AC799@gate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533775" y="1266825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76400" y="5334000"/>
            <a:ext cx="8458200" cy="434182"/>
          </a:xfrm>
        </p:spPr>
        <p:txBody>
          <a:bodyPr anchor="t"/>
          <a:lstStyle/>
          <a:p>
            <a:pPr algn="ctr"/>
            <a:r>
              <a:rPr lang="en-US" dirty="0" smtClean="0"/>
              <a:t>Linda </a:t>
            </a:r>
            <a:r>
              <a:rPr lang="en-US" dirty="0" err="1" smtClean="0"/>
              <a:t>Jarock</a:t>
            </a:r>
            <a:r>
              <a:rPr lang="en-US" dirty="0" smtClean="0"/>
              <a:t> and husband Bob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7751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2514600"/>
            <a:ext cx="3008313" cy="914400"/>
          </a:xfrm>
        </p:spPr>
        <p:txBody>
          <a:bodyPr/>
          <a:lstStyle/>
          <a:p>
            <a:r>
              <a:rPr lang="en-US" sz="4000" dirty="0"/>
              <a:t>Ann </a:t>
            </a:r>
            <a:r>
              <a:rPr lang="en-US" sz="4000" dirty="0" err="1"/>
              <a:t>Barnsley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8800" y="762001"/>
            <a:ext cx="4459995" cy="489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7708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213" y="2514600"/>
            <a:ext cx="3814713" cy="914400"/>
          </a:xfrm>
        </p:spPr>
        <p:txBody>
          <a:bodyPr/>
          <a:lstStyle/>
          <a:p>
            <a:pPr algn="ctr"/>
            <a:r>
              <a:rPr lang="en-US" sz="4000" dirty="0"/>
              <a:t>Judy (</a:t>
            </a:r>
            <a:r>
              <a:rPr lang="en-US" sz="4000" dirty="0" err="1"/>
              <a:t>Froh</a:t>
            </a:r>
            <a:r>
              <a:rPr lang="en-US" sz="4000" dirty="0"/>
              <a:t>) Keyser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751788"/>
            <a:ext cx="3805188" cy="497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7808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68"/>
          <a:stretch/>
        </p:blipFill>
        <p:spPr>
          <a:xfrm>
            <a:off x="1881680" y="738982"/>
            <a:ext cx="4976320" cy="4953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84106" y="1565276"/>
            <a:ext cx="4953000" cy="330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7331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88" y="5334000"/>
            <a:ext cx="8458200" cy="434182"/>
          </a:xfrm>
        </p:spPr>
        <p:txBody>
          <a:bodyPr anchor="t"/>
          <a:lstStyle/>
          <a:p>
            <a:pPr algn="ctr"/>
            <a:r>
              <a:rPr lang="en-US" dirty="0" smtClean="0"/>
              <a:t>Judy Keyser’s Family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368" y="762000"/>
            <a:ext cx="7127032" cy="4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8241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88" y="5257800"/>
            <a:ext cx="8458200" cy="434182"/>
          </a:xfrm>
        </p:spPr>
        <p:txBody>
          <a:bodyPr anchor="t"/>
          <a:lstStyle/>
          <a:p>
            <a:pPr algn="ctr"/>
            <a:r>
              <a:rPr lang="en-US" dirty="0" smtClean="0"/>
              <a:t>Judy Keyser’s Family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814" y="737396"/>
            <a:ext cx="7323330" cy="452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7082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2514600"/>
            <a:ext cx="3814713" cy="914400"/>
          </a:xfrm>
        </p:spPr>
        <p:txBody>
          <a:bodyPr/>
          <a:lstStyle/>
          <a:p>
            <a:pPr algn="ctr"/>
            <a:r>
              <a:rPr lang="en-US" sz="4000" dirty="0"/>
              <a:t>Bonnie (Jolly) Langland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3"/>
          <a:stretch/>
        </p:blipFill>
        <p:spPr>
          <a:xfrm>
            <a:off x="6400800" y="745448"/>
            <a:ext cx="3200400" cy="49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8091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DA1450A2-5435-4785-AF09-2C3B49149025" descr="image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3"/>
          <a:stretch/>
        </p:blipFill>
        <p:spPr bwMode="auto">
          <a:xfrm rot="5400000">
            <a:off x="1434500" y="1210214"/>
            <a:ext cx="4423914" cy="337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8800" y="5181600"/>
            <a:ext cx="3581400" cy="434182"/>
          </a:xfrm>
        </p:spPr>
        <p:txBody>
          <a:bodyPr anchor="t"/>
          <a:lstStyle/>
          <a:p>
            <a:pPr algn="ctr"/>
            <a:r>
              <a:rPr lang="en-US" sz="1800" dirty="0"/>
              <a:t>Bonnie Langland (May 20, 2018)</a:t>
            </a:r>
            <a:endParaRPr lang="en-US" sz="1800" dirty="0"/>
          </a:p>
        </p:txBody>
      </p:sp>
      <p:pic>
        <p:nvPicPr>
          <p:cNvPr id="1026" name="Picture 2" descr="247130d1-d38e-48d1-a0e8-0f25b300a2a4@CANPRD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0" t="3333" r="13750"/>
          <a:stretch/>
        </p:blipFill>
        <p:spPr bwMode="auto">
          <a:xfrm>
            <a:off x="5486400" y="685801"/>
            <a:ext cx="4876800" cy="441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486400" y="5105400"/>
            <a:ext cx="4876800" cy="43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fr-FR" sz="1800" kern="0" dirty="0"/>
              <a:t>Chris</a:t>
            </a:r>
            <a:r>
              <a:rPr lang="fr-FR" sz="1800" kern="0" dirty="0"/>
              <a:t>, Bonnie, Janelle, </a:t>
            </a:r>
            <a:r>
              <a:rPr lang="fr-FR" sz="1800" kern="0" dirty="0"/>
              <a:t>Sarah </a:t>
            </a:r>
            <a:r>
              <a:rPr lang="fr-FR" sz="1800" kern="0" dirty="0"/>
              <a:t>&amp; </a:t>
            </a:r>
            <a:r>
              <a:rPr lang="fr-FR" sz="1800" kern="0" dirty="0"/>
              <a:t/>
            </a:r>
            <a:br>
              <a:rPr lang="fr-FR" sz="1800" kern="0" dirty="0"/>
            </a:br>
            <a:r>
              <a:rPr lang="fr-FR" sz="1800" kern="0" dirty="0"/>
              <a:t>Grant </a:t>
            </a:r>
            <a:r>
              <a:rPr lang="fr-FR" sz="1800" kern="0" dirty="0"/>
              <a:t>(</a:t>
            </a:r>
            <a:r>
              <a:rPr lang="fr-FR" sz="1800" kern="0" dirty="0" err="1"/>
              <a:t>Sarah's</a:t>
            </a:r>
            <a:r>
              <a:rPr lang="fr-FR" sz="1800" kern="0" dirty="0"/>
              <a:t> </a:t>
            </a:r>
            <a:r>
              <a:rPr lang="fr-FR" sz="1800" kern="0" dirty="0" err="1"/>
              <a:t>partner</a:t>
            </a:r>
            <a:r>
              <a:rPr lang="fr-FR" sz="1800" kern="0" dirty="0"/>
              <a:t>) – </a:t>
            </a:r>
            <a:r>
              <a:rPr lang="fr-FR" sz="1800" kern="0" dirty="0" err="1"/>
              <a:t>Dec</a:t>
            </a:r>
            <a:r>
              <a:rPr lang="fr-FR" sz="1800" kern="0" dirty="0"/>
              <a:t> 25/18</a:t>
            </a: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410783525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590800"/>
            <a:ext cx="4038600" cy="914400"/>
          </a:xfrm>
        </p:spPr>
        <p:txBody>
          <a:bodyPr/>
          <a:lstStyle/>
          <a:p>
            <a:pPr algn="ctr"/>
            <a:r>
              <a:rPr lang="en-US" sz="4000" dirty="0"/>
              <a:t>Gwen MacKay </a:t>
            </a:r>
            <a:endParaRPr lang="en-US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759886"/>
            <a:ext cx="3124200" cy="4888646"/>
          </a:xfrm>
        </p:spPr>
      </p:pic>
    </p:spTree>
    <p:extLst>
      <p:ext uri="{BB962C8B-B14F-4D97-AF65-F5344CB8AC3E}">
        <p14:creationId xmlns:p14="http://schemas.microsoft.com/office/powerpoint/2010/main" val="13819564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7009"/>
            <a:ext cx="4038600" cy="914400"/>
          </a:xfrm>
        </p:spPr>
        <p:txBody>
          <a:bodyPr/>
          <a:lstStyle/>
          <a:p>
            <a:pPr algn="ctr"/>
            <a:r>
              <a:rPr lang="en-US" sz="4000" dirty="0"/>
              <a:t>Linda (</a:t>
            </a:r>
            <a:r>
              <a:rPr lang="en-US" sz="4000" dirty="0" err="1"/>
              <a:t>Gregor</a:t>
            </a:r>
            <a:r>
              <a:rPr lang="en-US" sz="4000" dirty="0"/>
              <a:t>) McCann </a:t>
            </a:r>
            <a:endParaRPr lang="en-US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1" y="756364"/>
            <a:ext cx="3172487" cy="4958636"/>
          </a:xfrm>
        </p:spPr>
      </p:pic>
    </p:spTree>
    <p:extLst>
      <p:ext uri="{BB962C8B-B14F-4D97-AF65-F5344CB8AC3E}">
        <p14:creationId xmlns:p14="http://schemas.microsoft.com/office/powerpoint/2010/main" val="73491164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8be51201-4caf-49ec-8b79-73c0251e77f1@CANPRD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91" t="13757"/>
          <a:stretch/>
        </p:blipFill>
        <p:spPr bwMode="auto">
          <a:xfrm>
            <a:off x="1524001" y="685800"/>
            <a:ext cx="357081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ea767131-3d3c-4520-b6f7-27bd35527a99@CANPRD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61" t="14999" r="4824" b="10001"/>
          <a:stretch/>
        </p:blipFill>
        <p:spPr bwMode="auto">
          <a:xfrm>
            <a:off x="5181600" y="685800"/>
            <a:ext cx="2438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0b884622-7350-434a-91c6-9dd28d3fbb8c@CANPRD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00" b="17499"/>
          <a:stretch/>
        </p:blipFill>
        <p:spPr bwMode="auto">
          <a:xfrm>
            <a:off x="7705726" y="685800"/>
            <a:ext cx="29622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1" y="5257800"/>
            <a:ext cx="3570819" cy="434182"/>
          </a:xfrm>
        </p:spPr>
        <p:txBody>
          <a:bodyPr anchor="t"/>
          <a:lstStyle/>
          <a:p>
            <a:pPr algn="ctr"/>
            <a:r>
              <a:rPr lang="en-US" sz="1400" dirty="0"/>
              <a:t>Linda </a:t>
            </a:r>
            <a:r>
              <a:rPr lang="en-US" sz="1400" dirty="0"/>
              <a:t>&amp; Tara (daughter) in </a:t>
            </a:r>
            <a:r>
              <a:rPr lang="en-US" sz="1400" dirty="0"/>
              <a:t>India </a:t>
            </a:r>
            <a:br>
              <a:rPr lang="en-US" sz="1400" dirty="0"/>
            </a:br>
            <a:r>
              <a:rPr lang="en-US" sz="1400" dirty="0"/>
              <a:t>(Dec 2018)</a:t>
            </a:r>
            <a:endParaRPr lang="en-US" sz="14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953000" y="5257800"/>
            <a:ext cx="2971800" cy="43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s-ES" sz="1400" kern="0" dirty="0"/>
              <a:t>Grandchildren: </a:t>
            </a:r>
            <a:r>
              <a:rPr lang="es-ES" sz="1400" kern="0" dirty="0"/>
              <a:t>Brandon </a:t>
            </a:r>
            <a:r>
              <a:rPr lang="es-ES" sz="1400" kern="0" dirty="0"/>
              <a:t>22y,</a:t>
            </a:r>
            <a:br>
              <a:rPr lang="es-ES" sz="1400" kern="0" dirty="0"/>
            </a:br>
            <a:r>
              <a:rPr lang="es-ES" sz="1400" kern="0" dirty="0"/>
              <a:t> </a:t>
            </a:r>
            <a:r>
              <a:rPr lang="es-ES" sz="1400" kern="0" dirty="0" err="1"/>
              <a:t>Mischa</a:t>
            </a:r>
            <a:r>
              <a:rPr lang="es-ES" sz="1400" kern="0" dirty="0"/>
              <a:t> </a:t>
            </a:r>
            <a:r>
              <a:rPr lang="es-ES" sz="1400" kern="0" dirty="0"/>
              <a:t>9y, </a:t>
            </a:r>
            <a:r>
              <a:rPr lang="es-ES" sz="1400" kern="0" dirty="0" err="1"/>
              <a:t>Kinsley</a:t>
            </a:r>
            <a:r>
              <a:rPr lang="es-ES" sz="1400" kern="0" dirty="0"/>
              <a:t> 7y </a:t>
            </a:r>
            <a:r>
              <a:rPr lang="es-ES" sz="1400" kern="0" dirty="0"/>
              <a:t>(</a:t>
            </a:r>
            <a:r>
              <a:rPr lang="es-ES" sz="1400" kern="0" dirty="0" err="1"/>
              <a:t>Dec</a:t>
            </a:r>
            <a:r>
              <a:rPr lang="es-ES" sz="1400" kern="0" dirty="0"/>
              <a:t> 25/18)</a:t>
            </a:r>
            <a:endParaRPr lang="en-US" sz="1400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705725" y="5257800"/>
            <a:ext cx="2971800" cy="43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400" kern="0" dirty="0"/>
              <a:t>Barrett (son) &amp; Krista with daughters Kinsley &amp; </a:t>
            </a:r>
            <a:r>
              <a:rPr lang="en-US" sz="1400" kern="0" dirty="0"/>
              <a:t>Mischa (Dec 25/18)</a:t>
            </a: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1817900290"/>
      </p:ext>
    </p:extLst>
  </p:cSld>
  <p:clrMapOvr>
    <a:masterClrMapping/>
  </p:clrMapOvr>
  <p:transition advClick="0" advTm="10000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5c8c4cc-fdef-4092-8d0e-b420f8bd1a39@CANPRD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55435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524000" y="5357018"/>
            <a:ext cx="9144000" cy="43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600" kern="0" dirty="0" err="1"/>
              <a:t>Cristin</a:t>
            </a:r>
            <a:r>
              <a:rPr lang="en-US" sz="1600" kern="0" dirty="0"/>
              <a:t> </a:t>
            </a:r>
            <a:r>
              <a:rPr lang="en-US" sz="1600" kern="0" dirty="0"/>
              <a:t>(daughter) &amp; her son Brandon with Kinsley &amp; </a:t>
            </a:r>
            <a:r>
              <a:rPr lang="en-US" sz="1600" kern="0" dirty="0"/>
              <a:t>Mischa (Dec 25/18)</a:t>
            </a: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201220288"/>
      </p:ext>
    </p:extLst>
  </p:cSld>
  <p:clrMapOvr>
    <a:masterClrMapping/>
  </p:clrMapOvr>
  <p:transition advClick="0" advTm="10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029200"/>
            <a:ext cx="8458200" cy="566738"/>
          </a:xfrm>
        </p:spPr>
        <p:txBody>
          <a:bodyPr/>
          <a:lstStyle/>
          <a:p>
            <a:r>
              <a:rPr lang="en-US" dirty="0" smtClean="0"/>
              <a:t>Adam Erickson, Carol (</a:t>
            </a:r>
            <a:r>
              <a:rPr lang="en-US" dirty="0" err="1" smtClean="0"/>
              <a:t>Barnsley</a:t>
            </a:r>
            <a:r>
              <a:rPr lang="en-US" dirty="0" smtClean="0"/>
              <a:t>) Erickson, Rachel Andres, Kate Andres, Judith (</a:t>
            </a:r>
            <a:r>
              <a:rPr lang="en-US" dirty="0" err="1" smtClean="0"/>
              <a:t>Barnsley</a:t>
            </a:r>
            <a:r>
              <a:rPr lang="en-US" dirty="0" smtClean="0"/>
              <a:t>) Andres, Melvin Andres, </a:t>
            </a:r>
            <a:r>
              <a:rPr lang="en-US" u="sng" dirty="0" smtClean="0"/>
              <a:t>Ann (</a:t>
            </a:r>
            <a:r>
              <a:rPr lang="en-US" u="sng" dirty="0" err="1" smtClean="0"/>
              <a:t>Sherrick</a:t>
            </a:r>
            <a:r>
              <a:rPr lang="en-US" u="sng" dirty="0" smtClean="0"/>
              <a:t>) </a:t>
            </a:r>
            <a:r>
              <a:rPr lang="en-US" u="sng" dirty="0" err="1" smtClean="0"/>
              <a:t>Barnsley</a:t>
            </a:r>
            <a:r>
              <a:rPr lang="en-US" u="sng" dirty="0" smtClean="0"/>
              <a:t> </a:t>
            </a:r>
            <a:r>
              <a:rPr lang="en-US" dirty="0" smtClean="0"/>
              <a:t>&amp; Richard </a:t>
            </a:r>
            <a:r>
              <a:rPr lang="en-US" dirty="0" err="1" smtClean="0"/>
              <a:t>Barnsley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20" r="12820"/>
          <a:stretch>
            <a:fillRect/>
          </a:stretch>
        </p:blipFill>
        <p:spPr>
          <a:xfrm>
            <a:off x="3316288" y="745331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3158020238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79dfa7fd-f8f2-4837-b197-d7bbb3721a08@CANPRD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" r="8037" b="10000"/>
          <a:stretch/>
        </p:blipFill>
        <p:spPr bwMode="auto">
          <a:xfrm rot="5400000">
            <a:off x="900113" y="1385888"/>
            <a:ext cx="40671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77399ea7-0119-42c2-b85c-4cc88e55489e@CANPRD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" r="8254" b="6297"/>
          <a:stretch/>
        </p:blipFill>
        <p:spPr bwMode="auto">
          <a:xfrm rot="5400000">
            <a:off x="3912186" y="1221790"/>
            <a:ext cx="4067174" cy="314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5862986b-acc2-4bee-97fa-50f6b0470f7c@CANPRD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7" t="3438" r="21328" b="21562"/>
          <a:stretch/>
        </p:blipFill>
        <p:spPr bwMode="auto">
          <a:xfrm rot="5400000">
            <a:off x="7040053" y="1279620"/>
            <a:ext cx="4083236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524000" y="4953000"/>
            <a:ext cx="2819400" cy="43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600" kern="0" dirty="0"/>
              <a:t>Safari (Dec 12/18)</a:t>
            </a:r>
            <a:endParaRPr lang="en-US" sz="1600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371974" y="4953000"/>
            <a:ext cx="3147598" cy="43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600" kern="0" dirty="0"/>
              <a:t>Zodiac (Dec 12/18)</a:t>
            </a:r>
            <a:endParaRPr lang="en-US" sz="1600" kern="0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7557670" y="4953000"/>
            <a:ext cx="3048002" cy="43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600" kern="0" dirty="0"/>
              <a:t>Marley &amp; Indigo (white)</a:t>
            </a:r>
            <a:br>
              <a:rPr lang="en-US" sz="1600" kern="0" dirty="0"/>
            </a:br>
            <a:r>
              <a:rPr lang="en-US" sz="1600" kern="0" dirty="0"/>
              <a:t> (Dec 12/18)</a:t>
            </a: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931741845"/>
      </p:ext>
    </p:extLst>
  </p:cSld>
  <p:clrMapOvr>
    <a:masterClrMapping/>
  </p:clrMapOvr>
  <p:transition advClick="0" advTm="10000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981200"/>
            <a:ext cx="4191000" cy="1981200"/>
          </a:xfrm>
        </p:spPr>
        <p:txBody>
          <a:bodyPr/>
          <a:lstStyle/>
          <a:p>
            <a:pPr algn="ctr"/>
            <a:r>
              <a:rPr lang="en-US" sz="4000" dirty="0"/>
              <a:t>Sharon (</a:t>
            </a:r>
            <a:r>
              <a:rPr lang="en-US" sz="4000" dirty="0" err="1"/>
              <a:t>Melnychuk</a:t>
            </a:r>
            <a:r>
              <a:rPr lang="en-US" sz="4000" dirty="0"/>
              <a:t>) </a:t>
            </a:r>
            <a:r>
              <a:rPr lang="en-US" sz="4000" dirty="0" err="1"/>
              <a:t>Mikitzel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1" y="723056"/>
            <a:ext cx="3819525" cy="49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1037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7756" y="2209800"/>
            <a:ext cx="3995737" cy="2514600"/>
          </a:xfrm>
        </p:spPr>
        <p:txBody>
          <a:bodyPr/>
          <a:lstStyle/>
          <a:p>
            <a:pPr algn="ctr"/>
            <a:r>
              <a:rPr lang="en-US" sz="4400" dirty="0"/>
              <a:t>Sharon &amp; John in Singapore with Singapore Slings!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(April 2018)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504"/>
          <a:stretch/>
        </p:blipFill>
        <p:spPr>
          <a:xfrm rot="5400000">
            <a:off x="5521551" y="1107849"/>
            <a:ext cx="5041108" cy="419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2290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88" y="5257800"/>
            <a:ext cx="8458200" cy="434182"/>
          </a:xfrm>
        </p:spPr>
        <p:txBody>
          <a:bodyPr anchor="t"/>
          <a:lstStyle/>
          <a:p>
            <a:pPr algn="ctr"/>
            <a:r>
              <a:rPr lang="en-US" dirty="0" smtClean="0"/>
              <a:t>Ashley (daughter) &amp; Taylor’s Wedding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692" y="713451"/>
            <a:ext cx="802957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5162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7756" y="1447800"/>
            <a:ext cx="3995737" cy="3352800"/>
          </a:xfrm>
        </p:spPr>
        <p:txBody>
          <a:bodyPr/>
          <a:lstStyle/>
          <a:p>
            <a:pPr algn="ctr"/>
            <a:r>
              <a:rPr lang="en-US" sz="4400" dirty="0"/>
              <a:t>Sharon &amp; John with Adam Jr., Lisa, Lily and Adam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(Dec 2017)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1" y="762001"/>
            <a:ext cx="431482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2704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7009"/>
            <a:ext cx="4038600" cy="914400"/>
          </a:xfrm>
        </p:spPr>
        <p:txBody>
          <a:bodyPr/>
          <a:lstStyle/>
          <a:p>
            <a:pPr algn="ctr"/>
            <a:r>
              <a:rPr lang="en-US" sz="4000" dirty="0"/>
              <a:t>Bev (Sherwin) </a:t>
            </a:r>
            <a:r>
              <a:rPr lang="en-US" sz="4000" dirty="0" err="1"/>
              <a:t>Muench</a:t>
            </a:r>
            <a:r>
              <a:rPr lang="en-US" sz="4000" dirty="0"/>
              <a:t> </a:t>
            </a:r>
            <a:endParaRPr lang="en-US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719806"/>
            <a:ext cx="3200400" cy="4972609"/>
          </a:xfrm>
        </p:spPr>
      </p:pic>
    </p:spTree>
    <p:extLst>
      <p:ext uri="{BB962C8B-B14F-4D97-AF65-F5344CB8AC3E}">
        <p14:creationId xmlns:p14="http://schemas.microsoft.com/office/powerpoint/2010/main" val="376641476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FFB6052-06B5-4884-B283-DE51661A0682" descr="283FFA74-2C81-441C-A6D4-E19C0DC703EC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762000"/>
            <a:ext cx="299954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AEFC7F77-7038-40A3-BF22-52D838106B45" descr="C2B81407-569A-46C4-B4A5-91B2BD8789A8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07"/>
          <a:stretch/>
        </p:blipFill>
        <p:spPr bwMode="auto">
          <a:xfrm>
            <a:off x="6114172" y="762000"/>
            <a:ext cx="350891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09371" y="5334000"/>
            <a:ext cx="3352800" cy="349998"/>
          </a:xfrm>
        </p:spPr>
        <p:txBody>
          <a:bodyPr anchor="t"/>
          <a:lstStyle/>
          <a:p>
            <a:pPr algn="ctr"/>
            <a:r>
              <a:rPr lang="en-US" dirty="0" smtClean="0"/>
              <a:t>Ron and Bev in Mexico (2014) 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075146" y="5334000"/>
            <a:ext cx="3352800" cy="34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Ron </a:t>
            </a:r>
            <a:r>
              <a:rPr lang="en-US" kern="0" dirty="0"/>
              <a:t>and </a:t>
            </a:r>
            <a:r>
              <a:rPr lang="en-US" kern="0" dirty="0"/>
              <a:t>Bev (2018)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777337194"/>
      </p:ext>
    </p:extLst>
  </p:cSld>
  <p:clrMapOvr>
    <a:masterClrMapping/>
  </p:clrMapOvr>
  <p:transition advClick="0" advTm="10000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029200"/>
            <a:ext cx="4419600" cy="566738"/>
          </a:xfrm>
        </p:spPr>
        <p:txBody>
          <a:bodyPr/>
          <a:lstStyle/>
          <a:p>
            <a:pPr algn="ctr"/>
            <a:r>
              <a:rPr lang="en-US" dirty="0" smtClean="0"/>
              <a:t>Bev &amp; Ron’s sons </a:t>
            </a:r>
            <a:br>
              <a:rPr lang="en-US" dirty="0" smtClean="0"/>
            </a:br>
            <a:r>
              <a:rPr lang="en-US" dirty="0" smtClean="0"/>
              <a:t>Kent</a:t>
            </a:r>
            <a:r>
              <a:rPr lang="en-US" dirty="0"/>
              <a:t>, Mark, Kurtis, Craig </a:t>
            </a:r>
            <a:r>
              <a:rPr lang="en-US" dirty="0" err="1" smtClean="0"/>
              <a:t>Muench</a:t>
            </a:r>
            <a:r>
              <a:rPr lang="en-US" dirty="0" smtClean="0"/>
              <a:t> (1988)</a:t>
            </a:r>
            <a:endParaRPr lang="en-US" dirty="0"/>
          </a:p>
        </p:txBody>
      </p:sp>
      <p:pic>
        <p:nvPicPr>
          <p:cNvPr id="23554" name="B520865B-B556-441D-B044-C7C2465FB632" descr="9BF886E0-8672-4E20-B40D-B2D9100C298F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31242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D630AA08-A6BF-4DCE-A22F-55041C59B4FC" descr="93CADDEC-D4F8-487E-AD59-7AF9A22CF999@te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984250"/>
            <a:ext cx="52578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5676900" y="5029200"/>
            <a:ext cx="49149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All grown </a:t>
            </a:r>
            <a:r>
              <a:rPr lang="en-US" kern="0" dirty="0"/>
              <a:t>up!  </a:t>
            </a:r>
            <a:br>
              <a:rPr lang="en-US" kern="0" dirty="0"/>
            </a:br>
            <a:r>
              <a:rPr lang="en-US" kern="0" dirty="0"/>
              <a:t>Kurtis</a:t>
            </a:r>
            <a:r>
              <a:rPr lang="en-US" kern="0" dirty="0"/>
              <a:t>, Kent, Mark, </a:t>
            </a:r>
            <a:r>
              <a:rPr lang="en-US" kern="0" dirty="0"/>
              <a:t>Craig (2016)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1844001"/>
      </p:ext>
    </p:extLst>
  </p:cSld>
  <p:clrMapOvr>
    <a:masterClrMapping/>
  </p:clrMapOvr>
  <p:transition advClick="0" advTm="10000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932" y="4953000"/>
            <a:ext cx="4084468" cy="566738"/>
          </a:xfrm>
        </p:spPr>
        <p:txBody>
          <a:bodyPr/>
          <a:lstStyle/>
          <a:p>
            <a:pPr algn="ctr"/>
            <a:r>
              <a:rPr lang="en-US" sz="1400" dirty="0"/>
              <a:t>Kent </a:t>
            </a:r>
            <a:r>
              <a:rPr lang="en-US" sz="1400" dirty="0"/>
              <a:t>(son), Carrie, and Noah, Adlai and </a:t>
            </a:r>
            <a:r>
              <a:rPr lang="en-US" sz="1400" dirty="0"/>
              <a:t>Kalen (2016)</a:t>
            </a:r>
            <a:endParaRPr lang="en-US" sz="1400" dirty="0"/>
          </a:p>
        </p:txBody>
      </p:sp>
      <p:pic>
        <p:nvPicPr>
          <p:cNvPr id="24578" name="A8C750BB-CF0B-43C4-8EEA-1F35F8142A64" descr="10AE1068-ADFD-4963-8D56-F2DD409D5C05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52" t="23551" r="24247" b="5616"/>
          <a:stretch/>
        </p:blipFill>
        <p:spPr bwMode="auto">
          <a:xfrm>
            <a:off x="1828800" y="895350"/>
            <a:ext cx="39624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D818C99B-ED74-4F56-AE32-96665D591A1D" descr="FC53C943-A0D8-4B78-BEAF-19A2DEC61C4E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00" t="3333" r="12501"/>
          <a:stretch/>
        </p:blipFill>
        <p:spPr bwMode="auto">
          <a:xfrm>
            <a:off x="6096000" y="762000"/>
            <a:ext cx="4267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108577" y="5105400"/>
            <a:ext cx="408446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400" kern="0" dirty="0"/>
              <a:t>2016 – Kurtis </a:t>
            </a:r>
            <a:r>
              <a:rPr lang="en-US" sz="1400" kern="0" dirty="0"/>
              <a:t>(son), Dara, and </a:t>
            </a:r>
            <a:r>
              <a:rPr lang="en-US" sz="1400" kern="0" dirty="0"/>
              <a:t>Victoria</a:t>
            </a:r>
            <a:br>
              <a:rPr lang="en-US" sz="1400" kern="0" dirty="0"/>
            </a:br>
            <a:r>
              <a:rPr lang="en-US" sz="1400" kern="0" dirty="0"/>
              <a:t> (New </a:t>
            </a:r>
            <a:r>
              <a:rPr lang="en-US" sz="1400" kern="0" dirty="0"/>
              <a:t>baby in </a:t>
            </a:r>
            <a:r>
              <a:rPr lang="en-US" sz="1400" kern="0" dirty="0"/>
              <a:t>Oct/18)</a:t>
            </a: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2706990497"/>
      </p:ext>
    </p:extLst>
  </p:cSld>
  <p:clrMapOvr>
    <a:masterClrMapping/>
  </p:clrMapOvr>
  <p:transition advClick="0" advTm="10000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05400"/>
            <a:ext cx="3810000" cy="566738"/>
          </a:xfrm>
        </p:spPr>
        <p:txBody>
          <a:bodyPr/>
          <a:lstStyle/>
          <a:p>
            <a:pPr algn="ctr"/>
            <a:r>
              <a:rPr lang="en-US" dirty="0" smtClean="0"/>
              <a:t>Mark </a:t>
            </a:r>
            <a:r>
              <a:rPr lang="en-US" dirty="0"/>
              <a:t>(son), Krissy, and </a:t>
            </a:r>
            <a:r>
              <a:rPr lang="en-US" dirty="0" smtClean="0"/>
              <a:t>Ellis (2018)</a:t>
            </a:r>
            <a:endParaRPr lang="en-US" dirty="0"/>
          </a:p>
        </p:txBody>
      </p:sp>
      <p:pic>
        <p:nvPicPr>
          <p:cNvPr id="26626" name="E61A507E-B378-4361-B90D-8C3E11328391" descr="53785857-238E-400F-9FF9-CC79340F008D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72" b="12578"/>
          <a:stretch/>
        </p:blipFill>
        <p:spPr bwMode="auto">
          <a:xfrm>
            <a:off x="2057400" y="707232"/>
            <a:ext cx="3668588" cy="447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0D631230-21D2-4327-BE67-C6BE9FCA35FA" descr="F10CFE9B-F5A4-4784-A8DF-B01633E0CDB9@tel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00" r="13750"/>
          <a:stretch/>
        </p:blipFill>
        <p:spPr bwMode="auto">
          <a:xfrm>
            <a:off x="5977240" y="707232"/>
            <a:ext cx="4081160" cy="445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410200" y="5105400"/>
            <a:ext cx="54102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 </a:t>
            </a:r>
            <a:r>
              <a:rPr lang="en-US" kern="0" dirty="0"/>
              <a:t>Craig </a:t>
            </a:r>
            <a:r>
              <a:rPr lang="en-US" kern="0" dirty="0"/>
              <a:t>(son), Kristin, </a:t>
            </a:r>
            <a:r>
              <a:rPr lang="en-US" kern="0" dirty="0"/>
              <a:t>Everett </a:t>
            </a:r>
            <a:r>
              <a:rPr lang="en-US" kern="0" dirty="0"/>
              <a:t>and </a:t>
            </a:r>
            <a:r>
              <a:rPr lang="en-US" kern="0" dirty="0"/>
              <a:t>Avery (2018)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5489826"/>
      </p:ext>
    </p:extLst>
  </p:cSld>
  <p:clrMapOvr>
    <a:masterClrMapping/>
  </p:clrMapOvr>
  <p:transition advClick="0" advTm="10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00200" y="929481"/>
            <a:ext cx="4011084" cy="5029199"/>
          </a:xfrm>
        </p:spPr>
        <p:txBody>
          <a:bodyPr anchor="ctr"/>
          <a:lstStyle/>
          <a:p>
            <a:pPr algn="ctr"/>
            <a:r>
              <a:rPr lang="en-US" sz="4000" dirty="0"/>
              <a:t>Golf </a:t>
            </a:r>
            <a:r>
              <a:rPr lang="en-US" sz="4000" dirty="0" err="1"/>
              <a:t>Katepwa</a:t>
            </a:r>
            <a:r>
              <a:rPr lang="en-US" sz="4000" dirty="0"/>
              <a:t>!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Ann </a:t>
            </a:r>
            <a:r>
              <a:rPr lang="en-US" sz="4000" dirty="0" err="1"/>
              <a:t>Barnsley</a:t>
            </a:r>
            <a:r>
              <a:rPr lang="en-US" sz="4000" dirty="0"/>
              <a:t> and friend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919" y="929481"/>
            <a:ext cx="3925824" cy="5029200"/>
          </a:xfrm>
        </p:spPr>
      </p:pic>
    </p:spTree>
    <p:extLst>
      <p:ext uri="{BB962C8B-B14F-4D97-AF65-F5344CB8AC3E}">
        <p14:creationId xmlns:p14="http://schemas.microsoft.com/office/powerpoint/2010/main" val="15567340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181600"/>
            <a:ext cx="9144000" cy="566738"/>
          </a:xfrm>
        </p:spPr>
        <p:txBody>
          <a:bodyPr/>
          <a:lstStyle/>
          <a:p>
            <a:pPr algn="ctr"/>
            <a:r>
              <a:rPr lang="en-US" dirty="0" err="1" smtClean="0"/>
              <a:t>Muench</a:t>
            </a:r>
            <a:r>
              <a:rPr lang="en-US" dirty="0" smtClean="0"/>
              <a:t> </a:t>
            </a:r>
            <a:r>
              <a:rPr lang="en-US" dirty="0"/>
              <a:t>Family </a:t>
            </a:r>
            <a:r>
              <a:rPr lang="en-US" dirty="0" smtClean="0"/>
              <a:t>– June 2017  </a:t>
            </a:r>
            <a:endParaRPr lang="en-US" dirty="0"/>
          </a:p>
        </p:txBody>
      </p:sp>
      <p:pic>
        <p:nvPicPr>
          <p:cNvPr id="25602" name="30E5E71A-B14A-42E4-B95E-9EC4D6369433" descr="80FC87CD-1DBB-40B6-B5E9-EEBC63BDB96D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762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89541"/>
      </p:ext>
    </p:extLst>
  </p:cSld>
  <p:clrMapOvr>
    <a:masterClrMapping/>
  </p:clrMapOvr>
  <p:transition advClick="0" advTm="10000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4038600" cy="914400"/>
          </a:xfrm>
        </p:spPr>
        <p:txBody>
          <a:bodyPr/>
          <a:lstStyle/>
          <a:p>
            <a:pPr algn="ctr"/>
            <a:r>
              <a:rPr lang="en-US" sz="4000" dirty="0"/>
              <a:t>Lynne Mulder 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696460"/>
            <a:ext cx="3200400" cy="5007881"/>
          </a:xfrm>
        </p:spPr>
      </p:pic>
    </p:spTree>
    <p:extLst>
      <p:ext uri="{BB962C8B-B14F-4D97-AF65-F5344CB8AC3E}">
        <p14:creationId xmlns:p14="http://schemas.microsoft.com/office/powerpoint/2010/main" val="187922911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876800" y="1066801"/>
            <a:ext cx="5659206" cy="4226719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0" y="2722959"/>
            <a:ext cx="4038600" cy="914400"/>
          </a:xfrm>
        </p:spPr>
        <p:txBody>
          <a:bodyPr/>
          <a:lstStyle/>
          <a:p>
            <a:pPr algn="ctr"/>
            <a:r>
              <a:rPr lang="en-US" sz="3200" dirty="0"/>
              <a:t>Lynne Mulder – </a:t>
            </a:r>
            <a:br>
              <a:rPr lang="en-US" sz="3200" dirty="0"/>
            </a:br>
            <a:r>
              <a:rPr lang="en-US" sz="3200" dirty="0"/>
              <a:t>Top Grad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791439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E2594A65-A28D-4F24-8A66-0ED34A10D8CE" descr="A7FA6EAD-E8B7-4371-A956-17B0A4782013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3028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51222E51-4C31-436E-BE00-E0E7F2497355" descr="95DBBB49-D721-48C7-A4D5-A466FF23ACEF@te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950" y="1139522"/>
            <a:ext cx="3752850" cy="373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4A8AFFF2-3E81-4E2A-A060-0B66B6A500CE" descr="4086A841-F212-4CAB-988B-54210A3BF8B9@tel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6" t="10405" r="13333"/>
          <a:stretch/>
        </p:blipFill>
        <p:spPr bwMode="auto">
          <a:xfrm>
            <a:off x="8288332" y="815728"/>
            <a:ext cx="2379668" cy="406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0" y="5099649"/>
            <a:ext cx="3028950" cy="349998"/>
          </a:xfrm>
        </p:spPr>
        <p:txBody>
          <a:bodyPr anchor="t"/>
          <a:lstStyle/>
          <a:p>
            <a:pPr algn="ctr"/>
            <a:r>
              <a:rPr lang="en-CA" sz="1800" dirty="0"/>
              <a:t>Lynne Mulder (2017)</a:t>
            </a:r>
            <a:endParaRPr lang="en-US" sz="18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557263" y="5099649"/>
            <a:ext cx="3352800" cy="34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800" kern="0" dirty="0"/>
              <a:t>Cover Page (2017) </a:t>
            </a:r>
            <a:endParaRPr lang="en-US" sz="1800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8288332" y="4953000"/>
            <a:ext cx="2379668" cy="34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800" kern="0" dirty="0"/>
              <a:t>Lifetime Achievement Award (2018) </a:t>
            </a: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3436178022"/>
      </p:ext>
    </p:extLst>
  </p:cSld>
  <p:clrMapOvr>
    <a:masterClrMapping/>
  </p:clrMapOvr>
  <p:transition advClick="0" advTm="10000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C3320FFB-23DB-436B-8FF4-8E10A7DCD097" descr="51A6C3EE-A5C1-4E04-992B-290DA6F9288A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660402"/>
            <a:ext cx="32766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7B587C6-C3A6-4960-8651-62DFBA542FD9" descr="F685CF26-ED1B-4D5F-B27A-8544F3E3746C@te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168302" y="1406304"/>
            <a:ext cx="435019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895599" y="5060202"/>
            <a:ext cx="2895601" cy="349998"/>
          </a:xfrm>
        </p:spPr>
        <p:txBody>
          <a:bodyPr anchor="t"/>
          <a:lstStyle/>
          <a:p>
            <a:pPr algn="ctr"/>
            <a:r>
              <a:rPr lang="en-CA" sz="1800" dirty="0"/>
              <a:t>Lynne with Kaya as a puppy (2017)</a:t>
            </a:r>
            <a:endParaRPr lang="en-US" sz="1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477000" y="5105400"/>
            <a:ext cx="3276600" cy="34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CA" sz="1800" kern="0" dirty="0"/>
              <a:t>Kaya &amp; Lily (2018)</a:t>
            </a: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1455252085"/>
      </p:ext>
    </p:extLst>
  </p:cSld>
  <p:clrMapOvr>
    <a:masterClrMapping/>
  </p:clrMapOvr>
  <p:transition advClick="0" advTm="10000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0"/>
            <a:ext cx="4427488" cy="914400"/>
          </a:xfrm>
        </p:spPr>
        <p:txBody>
          <a:bodyPr/>
          <a:lstStyle/>
          <a:p>
            <a:pPr algn="ctr"/>
            <a:r>
              <a:rPr lang="en-US" sz="4000" dirty="0"/>
              <a:t>Beryl (Campbell/</a:t>
            </a:r>
            <a:r>
              <a:rPr lang="en-US" sz="4000" dirty="0" err="1"/>
              <a:t>Zemlak</a:t>
            </a:r>
            <a:r>
              <a:rPr lang="en-US" sz="4000" dirty="0"/>
              <a:t>) Near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685801"/>
            <a:ext cx="3124200" cy="497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051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6420" y="4343400"/>
            <a:ext cx="2900313" cy="914400"/>
          </a:xfrm>
        </p:spPr>
        <p:txBody>
          <a:bodyPr/>
          <a:lstStyle/>
          <a:p>
            <a:pPr algn="ctr"/>
            <a:r>
              <a:rPr lang="en-US" sz="4000" dirty="0"/>
              <a:t>Beryl Near &amp; daughter, Kerri </a:t>
            </a:r>
            <a:r>
              <a:rPr lang="en-US" sz="4000" dirty="0" err="1"/>
              <a:t>Orris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Holidaying in England</a:t>
            </a:r>
            <a:br>
              <a:rPr lang="en-US" sz="4000" dirty="0"/>
            </a:br>
            <a:r>
              <a:rPr lang="en-US" sz="4000" dirty="0"/>
              <a:t>(2017)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28545" y="1318797"/>
            <a:ext cx="4852761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7364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47003" y="1434797"/>
            <a:ext cx="4772772" cy="3579578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905001" y="3886200"/>
            <a:ext cx="387718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4000" kern="0" dirty="0"/>
              <a:t>Beryl </a:t>
            </a:r>
            <a:r>
              <a:rPr lang="en-US" sz="4000" kern="0" dirty="0" err="1"/>
              <a:t>Near’s</a:t>
            </a:r>
            <a:r>
              <a:rPr lang="en-US" sz="4000" kern="0" dirty="0"/>
              <a:t> daughter, Kerri </a:t>
            </a:r>
            <a:r>
              <a:rPr lang="en-US" sz="4000" kern="0" dirty="0" err="1"/>
              <a:t>Orris</a:t>
            </a:r>
            <a:r>
              <a:rPr lang="en-US" sz="4000" kern="0" dirty="0"/>
              <a:t> &amp; family</a:t>
            </a:r>
            <a:br>
              <a:rPr lang="en-US" sz="4000" kern="0" dirty="0"/>
            </a:br>
            <a:r>
              <a:rPr lang="en-US" sz="4000" kern="0" dirty="0"/>
              <a:t/>
            </a:r>
            <a:br>
              <a:rPr lang="en-US" sz="4000" kern="0" dirty="0"/>
            </a:br>
            <a:r>
              <a:rPr lang="en-US" sz="4000" kern="0" dirty="0"/>
              <a:t>April 2018</a:t>
            </a:r>
          </a:p>
        </p:txBody>
      </p:sp>
    </p:spTree>
    <p:extLst>
      <p:ext uri="{BB962C8B-B14F-4D97-AF65-F5344CB8AC3E}">
        <p14:creationId xmlns:p14="http://schemas.microsoft.com/office/powerpoint/2010/main" val="151761379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504" y="5315819"/>
            <a:ext cx="9160497" cy="349998"/>
          </a:xfrm>
        </p:spPr>
        <p:txBody>
          <a:bodyPr anchor="t"/>
          <a:lstStyle/>
          <a:p>
            <a:pPr algn="ctr"/>
            <a:r>
              <a:rPr lang="en-US" dirty="0" smtClean="0"/>
              <a:t>Beryl </a:t>
            </a:r>
            <a:r>
              <a:rPr lang="en-US" dirty="0" err="1" smtClean="0"/>
              <a:t>Near’s</a:t>
            </a:r>
            <a:r>
              <a:rPr lang="en-US" dirty="0" smtClean="0"/>
              <a:t> son, Kevin </a:t>
            </a:r>
            <a:r>
              <a:rPr lang="en-US" dirty="0" err="1" smtClean="0"/>
              <a:t>Zemiak</a:t>
            </a:r>
            <a:r>
              <a:rPr lang="en-US" dirty="0" smtClean="0"/>
              <a:t> and his family in Saskatoon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832989"/>
            <a:ext cx="6454320" cy="446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5850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5315819"/>
            <a:ext cx="8998285" cy="349998"/>
          </a:xfrm>
        </p:spPr>
        <p:txBody>
          <a:bodyPr anchor="t"/>
          <a:lstStyle/>
          <a:p>
            <a:pPr algn="ctr"/>
            <a:r>
              <a:rPr lang="en-US" dirty="0" smtClean="0"/>
              <a:t>Beryl with her son Kevin visiting granddaughter, Bailey, in Iowa – 2018 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404" y="756947"/>
            <a:ext cx="6041485" cy="455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511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Custom 1">
      <a:dk1>
        <a:srgbClr val="000000"/>
      </a:dk1>
      <a:lt1>
        <a:srgbClr val="797979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EBEBE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99CC00"/>
      </a:folHlink>
    </a:clrScheme>
    <a:fontScheme name="Blan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058EF758659D41960FA57C03D73065" ma:contentTypeVersion="6" ma:contentTypeDescription="Create a new document." ma:contentTypeScope="" ma:versionID="8289b3bfc9200b7f559647ca7951c5f9">
  <xsd:schema xmlns:xsd="http://www.w3.org/2001/XMLSchema" xmlns:xs="http://www.w3.org/2001/XMLSchema" xmlns:p="http://schemas.microsoft.com/office/2006/metadata/properties" xmlns:ns2="ff205826-7bb3-4fe6-9371-1d28f9215ae5" targetNamespace="http://schemas.microsoft.com/office/2006/metadata/properties" ma:root="true" ma:fieldsID="6afcbd4d7f3e486ffb457328251bbe2e" ns2:_="">
    <xsd:import namespace="ff205826-7bb3-4fe6-9371-1d28f9215ae5"/>
    <xsd:element name="properties">
      <xsd:complexType>
        <xsd:sequence>
          <xsd:element name="documentManagement">
            <xsd:complexType>
              <xsd:all>
                <xsd:element ref="ns2:Thumbnail" minOccurs="0"/>
                <xsd:element ref="ns2:Forma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205826-7bb3-4fe6-9371-1d28f9215ae5" elementFormDefault="qualified">
    <xsd:import namespace="http://schemas.microsoft.com/office/2006/documentManagement/types"/>
    <xsd:import namespace="http://schemas.microsoft.com/office/infopath/2007/PartnerControls"/>
    <xsd:element name="Thumbnail" ma:index="8" nillable="true" ma:displayName="Thumbnail" ma:description="A screen capture of the title slide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Format" ma:index="9" nillable="true" ma:displayName="Format" ma:default="Please Choose:" ma:format="Dropdown" ma:internalName="Format">
      <xsd:simpleType>
        <xsd:restriction base="dms:Choice">
          <xsd:enumeration value="Please Choose:"/>
          <xsd:enumeration value="Excel"/>
          <xsd:enumeration value="Logo"/>
          <xsd:enumeration value="Poster (Powerpoint)"/>
          <xsd:enumeration value="Powerpoint"/>
          <xsd:enumeration value="Word"/>
          <xsd:enumeration value="PDF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mat xmlns="ff205826-7bb3-4fe6-9371-1d28f9215ae5">Powerpoint</Format>
    <Thumbnail xmlns="ff205826-7bb3-4fe6-9371-1d28f9215ae5">
      <Url xsi:nil="true"/>
      <Description xsi:nil="true"/>
    </Thumbnail>
  </documentManagement>
</p:properties>
</file>

<file path=customXml/itemProps1.xml><?xml version="1.0" encoding="utf-8"?>
<ds:datastoreItem xmlns:ds="http://schemas.openxmlformats.org/officeDocument/2006/customXml" ds:itemID="{46D1AD72-5AA8-45D1-841A-F68D345FF2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205826-7bb3-4fe6-9371-1d28f9215a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4B7D17-4479-4F9D-85FC-9B5A5FE0D457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08B1FF13-2993-4DE6-9A8A-A59AE8D7D7E7}">
  <ds:schemaRefs>
    <ds:schemaRef ds:uri="http://purl.org/dc/elements/1.1/"/>
    <ds:schemaRef ds:uri="http://purl.org/dc/dcmitype/"/>
    <ds:schemaRef ds:uri="ff205826-7bb3-4fe6-9371-1d28f9215ae5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3222</TotalTime>
  <Words>1358</Words>
  <Application>Microsoft Office PowerPoint</Application>
  <PresentationFormat>Widescreen</PresentationFormat>
  <Paragraphs>194</Paragraphs>
  <Slides>142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50" baseType="lpstr">
      <vt:lpstr>ＭＳ Ｐゴシック</vt:lpstr>
      <vt:lpstr>Arial</vt:lpstr>
      <vt:lpstr>Arial Black</vt:lpstr>
      <vt:lpstr>Calibri</vt:lpstr>
      <vt:lpstr>Georgia</vt:lpstr>
      <vt:lpstr>Times</vt:lpstr>
      <vt:lpstr>Wingdings</vt:lpstr>
      <vt:lpstr>Blank</vt:lpstr>
      <vt:lpstr>1968 Diploma Class</vt:lpstr>
      <vt:lpstr>PowerPoint Presentation</vt:lpstr>
      <vt:lpstr>Invitation to Graduation</vt:lpstr>
      <vt:lpstr>PowerPoint Presentation</vt:lpstr>
      <vt:lpstr>Ann (Sherrick) Barnsley</vt:lpstr>
      <vt:lpstr>PowerPoint Presentation</vt:lpstr>
      <vt:lpstr>Ann Barnsley</vt:lpstr>
      <vt:lpstr>Adam Erickson, Carol (Barnsley) Erickson, Rachel Andres, Kate Andres, Judith (Barnsley) Andres, Melvin Andres, Ann (Sherrick) Barnsley &amp; Richard Barnsley</vt:lpstr>
      <vt:lpstr>Golf Katepwa!  Ann Barnsley and friend</vt:lpstr>
      <vt:lpstr>Patricia Carlson </vt:lpstr>
      <vt:lpstr>PowerPoint Presentation</vt:lpstr>
      <vt:lpstr>Lorraine Cowan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Gloria (Saunders) DeBarros</vt:lpstr>
      <vt:lpstr>PowerPoint Presentation</vt:lpstr>
      <vt:lpstr>PowerPoint Presentation</vt:lpstr>
      <vt:lpstr>PowerPoint Presentation</vt:lpstr>
      <vt:lpstr>Eleanor (Gates) Desjardins </vt:lpstr>
      <vt:lpstr>PowerPoint Presentation</vt:lpstr>
      <vt:lpstr>PowerPoint Presentation</vt:lpstr>
      <vt:lpstr>Evelyn (Voigt) Finlayson </vt:lpstr>
      <vt:lpstr>PowerPoint Presentation</vt:lpstr>
      <vt:lpstr>PowerPoint Presentation</vt:lpstr>
      <vt:lpstr>PowerPoint Presentation</vt:lpstr>
      <vt:lpstr>   Nancy (McCutcheon) Fraser</vt:lpstr>
      <vt:lpstr>Nancy and Wally (husband) – 2017 </vt:lpstr>
      <vt:lpstr>Nancy’s son, Graham, and his wife, Shannon  at the cabin</vt:lpstr>
      <vt:lpstr>Winter with Nancy’s grandchildren, Rowan and Kiera</vt:lpstr>
      <vt:lpstr>Nancy and her son, Trevor, after he finished running the Mountain Madness Race</vt:lpstr>
      <vt:lpstr>Shirley (Bartko) Gilbertson </vt:lpstr>
      <vt:lpstr>PowerPoint Presentation</vt:lpstr>
      <vt:lpstr>PowerPoint Presentation</vt:lpstr>
      <vt:lpstr>PowerPoint Presentation</vt:lpstr>
      <vt:lpstr>PowerPoint Presentation</vt:lpstr>
      <vt:lpstr>Edith (Johnson) May</vt:lpstr>
      <vt:lpstr>Edie and Aron (2017)</vt:lpstr>
      <vt:lpstr>Darren (son) and Teresa (his wife) – 2017</vt:lpstr>
      <vt:lpstr>Trinity (15 yr.) &amp; Terra (17 yr.) Darcia’s Daughters; Darcia (Daughter) &amp; Wayne (Husband)</vt:lpstr>
      <vt:lpstr>Aron’s daughter, Susan, with husband, Jay, and Daughter, Marlow (8 yr.)</vt:lpstr>
      <vt:lpstr>Pat (Ewanchuk) Halko</vt:lpstr>
      <vt:lpstr>Pat’s granddaughters Sophia &amp; Rachael (Dec/17)</vt:lpstr>
      <vt:lpstr>Roman, Alison, Melanie, Kristen, Jayden, Jacob (2018)</vt:lpstr>
      <vt:lpstr>Sophia 13, Rachel 11 &amp; Roxanne (daughter holding cousin) – 2018 </vt:lpstr>
      <vt:lpstr>Darlene (Tindall) Heald</vt:lpstr>
      <vt:lpstr>Darlene (Tindall) Heald</vt:lpstr>
      <vt:lpstr>Darlene &amp; Gavin Heald</vt:lpstr>
      <vt:lpstr>Darlene’s daughter, Kiri &amp; her husband, Simon; Children Kaian &amp; Siana –  Cambodia 2018 </vt:lpstr>
      <vt:lpstr>Grandpa Gavin and Kaian &amp; Siana (Darlene’s dog, Koko) – 2017 </vt:lpstr>
      <vt:lpstr>Kiri Heald with Simon, Kaian &amp; Siana in Phnom, Penh. (Easter 2018)</vt:lpstr>
      <vt:lpstr> Their Canadian Heritage – Louis Tindall Homestead – June 2017 </vt:lpstr>
      <vt:lpstr>  One last ride on King. (Sept 2017) </vt:lpstr>
      <vt:lpstr>Tala Heald in the Hat. (April 2018)</vt:lpstr>
      <vt:lpstr>Tala Heald &amp; Scott Williams in Paris (2017) </vt:lpstr>
      <vt:lpstr>Thelma (Moskal) Inkson </vt:lpstr>
      <vt:lpstr>PowerPoint Presentation</vt:lpstr>
      <vt:lpstr>PowerPoint Presentation</vt:lpstr>
      <vt:lpstr>PowerPoint Presentation</vt:lpstr>
      <vt:lpstr>PowerPoint Presentation</vt:lpstr>
      <vt:lpstr>Linda (Sletto) Jarock</vt:lpstr>
      <vt:lpstr>Linda Jarock and husband Bob</vt:lpstr>
      <vt:lpstr>Judy (Froh) Keyser</vt:lpstr>
      <vt:lpstr>PowerPoint Presentation</vt:lpstr>
      <vt:lpstr>Judy Keyser’s Family</vt:lpstr>
      <vt:lpstr>Judy Keyser’s Family</vt:lpstr>
      <vt:lpstr>Bonnie (Jolly) Langland</vt:lpstr>
      <vt:lpstr>Bonnie Langland (May 20, 2018)</vt:lpstr>
      <vt:lpstr>Gwen MacKay </vt:lpstr>
      <vt:lpstr>Linda (Gregor) McCann </vt:lpstr>
      <vt:lpstr>Linda &amp; Tara (daughter) in India  (Dec 2018)</vt:lpstr>
      <vt:lpstr>PowerPoint Presentation</vt:lpstr>
      <vt:lpstr>PowerPoint Presentation</vt:lpstr>
      <vt:lpstr>Sharon (Melnychuk) Mikitzel</vt:lpstr>
      <vt:lpstr>Sharon &amp; John in Singapore with Singapore Slings! (April 2018)</vt:lpstr>
      <vt:lpstr>Ashley (daughter) &amp; Taylor’s Wedding</vt:lpstr>
      <vt:lpstr>Sharon &amp; John with Adam Jr., Lisa, Lily and Adam (Dec 2017)</vt:lpstr>
      <vt:lpstr>Bev (Sherwin) Muench </vt:lpstr>
      <vt:lpstr>Ron and Bev in Mexico (2014) </vt:lpstr>
      <vt:lpstr>Bev &amp; Ron’s sons  Kent, Mark, Kurtis, Craig Muench (1988)</vt:lpstr>
      <vt:lpstr>Kent (son), Carrie, and Noah, Adlai and Kalen (2016)</vt:lpstr>
      <vt:lpstr>Mark (son), Krissy, and Ellis (2018)</vt:lpstr>
      <vt:lpstr>Muench Family – June 2017  </vt:lpstr>
      <vt:lpstr>Lynne Mulder </vt:lpstr>
      <vt:lpstr>Lynne Mulder –  Top Grad</vt:lpstr>
      <vt:lpstr>Lynne Mulder (2017)</vt:lpstr>
      <vt:lpstr>Lynne with Kaya as a puppy (2017)</vt:lpstr>
      <vt:lpstr>Beryl (Campbell/Zemlak) Near</vt:lpstr>
      <vt:lpstr>Beryl Near &amp; daughter, Kerri Orris  Holidaying in England (2017)</vt:lpstr>
      <vt:lpstr>PowerPoint Presentation</vt:lpstr>
      <vt:lpstr>Beryl Near’s son, Kevin Zemiak and his family in Saskatoon</vt:lpstr>
      <vt:lpstr>Beryl with her son Kevin visiting granddaughter, Bailey, in Iowa – 2018 </vt:lpstr>
      <vt:lpstr>Beryl with Jordan &amp;  Bailey Zemlak (Summer 2017)  </vt:lpstr>
      <vt:lpstr>Agatha (Harder) Neufeld</vt:lpstr>
      <vt:lpstr>Agatha and Jim with their grandchildren (Oct 10, 2015)</vt:lpstr>
      <vt:lpstr>Charlene – oldest  (2018)</vt:lpstr>
      <vt:lpstr>Cynthia – 3rd (2014)</vt:lpstr>
      <vt:lpstr>Patricia (Allen) Olson</vt:lpstr>
      <vt:lpstr>Blanche (Forbes) Richards</vt:lpstr>
      <vt:lpstr>Blanche &amp; Wayne (2017)</vt:lpstr>
      <vt:lpstr>Bev (Banks) Robb </vt:lpstr>
      <vt:lpstr>Doreen Smith</vt:lpstr>
      <vt:lpstr>Caroll (Nord) Spence</vt:lpstr>
      <vt:lpstr>Caroll (Nord) Spence (April 2015)</vt:lpstr>
      <vt:lpstr>Caroll (Nord) Spence – May 2017</vt:lpstr>
      <vt:lpstr>Caroll’s 70th Birthday! (June 2017)</vt:lpstr>
      <vt:lpstr>Caroll &amp; Clarence (August 2014)</vt:lpstr>
      <vt:lpstr>Caroll &amp; Clarence with Family (2017)</vt:lpstr>
      <vt:lpstr>2017 Christmas with Caroll (Nord) Spence &amp; Family</vt:lpstr>
      <vt:lpstr>FRONT LEFT: Marnee, Aiden, Kingsley CENTER: Clarence, Caroll, Greg, Michelle, Carm BACK: Tianna, Cacia, Abi, Belle, Eric, Trevor (MISSING: Taylor)</vt:lpstr>
      <vt:lpstr>Sharron (Sabo) Stone</vt:lpstr>
      <vt:lpstr>PowerPoint Presentation</vt:lpstr>
      <vt:lpstr>PowerPoint Presentation</vt:lpstr>
      <vt:lpstr>Donna (Goodman) Van Vliet</vt:lpstr>
      <vt:lpstr>PowerPoint Presentation</vt:lpstr>
      <vt:lpstr>PowerPoint Presentation</vt:lpstr>
      <vt:lpstr>Chelsea &amp; Meghan (1987)</vt:lpstr>
      <vt:lpstr>Donna, Jon and grandkids: Elodie, Bowen, Ella &amp; Jon</vt:lpstr>
      <vt:lpstr>Michael &amp; Leila (19 months)</vt:lpstr>
      <vt:lpstr>Michael gets his MD</vt:lpstr>
      <vt:lpstr>PowerPoint Presentation</vt:lpstr>
      <vt:lpstr>Van Vliet Family – Summer 2017</vt:lpstr>
      <vt:lpstr>PowerPoint Presentation</vt:lpstr>
      <vt:lpstr>PowerPoint Presentation</vt:lpstr>
      <vt:lpstr>“Poster Girl” for new nursing lab – Selkirk 2005</vt:lpstr>
      <vt:lpstr>Clinical Supervision – Selkirk College</vt:lpstr>
      <vt:lpstr>Donna &amp; Jon – Mexico 2005 – “Aren’t we cool!”</vt:lpstr>
      <vt:lpstr>Donna, Bev &amp; Ron – Australia’s Great Barrier Reef 2010</vt:lpstr>
      <vt:lpstr>Barb (Thompson) Vaughn</vt:lpstr>
      <vt:lpstr>Bill Cowan, Brian &amp; Barbara Vaughn, Shirley Tisnic (1969)</vt:lpstr>
      <vt:lpstr>Shirley (Tisnic) Walker</vt:lpstr>
      <vt:lpstr>Shirley &amp; Bud (2010)</vt:lpstr>
      <vt:lpstr>Shirley &amp; Rocky (2014)</vt:lpstr>
      <vt:lpstr>Pat (Endel) Wirth</vt:lpstr>
      <vt:lpstr>Pat &amp; Terry (Dec 3, 2018) </vt:lpstr>
    </vt:vector>
  </TitlesOfParts>
  <Company>Division of Media and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of Nursing General Template</dc:title>
  <dc:creator>W. David Snell</dc:creator>
  <cp:lastModifiedBy>Rust, Evan</cp:lastModifiedBy>
  <cp:revision>263</cp:revision>
  <dcterms:created xsi:type="dcterms:W3CDTF">2010-08-15T00:58:23Z</dcterms:created>
  <dcterms:modified xsi:type="dcterms:W3CDTF">2019-02-11T18:35:44Z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6000.00000000000</vt:lpwstr>
  </property>
</Properties>
</file>